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303" r:id="rId3"/>
    <p:sldId id="298" r:id="rId4"/>
    <p:sldId id="299" r:id="rId5"/>
    <p:sldId id="300" r:id="rId6"/>
    <p:sldId id="301" r:id="rId7"/>
    <p:sldId id="302" r:id="rId8"/>
    <p:sldId id="304" r:id="rId9"/>
    <p:sldId id="305" r:id="rId10"/>
    <p:sldId id="306" r:id="rId11"/>
    <p:sldId id="321" r:id="rId12"/>
    <p:sldId id="311" r:id="rId13"/>
    <p:sldId id="312" r:id="rId14"/>
    <p:sldId id="313" r:id="rId15"/>
    <p:sldId id="314" r:id="rId16"/>
    <p:sldId id="315" r:id="rId17"/>
    <p:sldId id="316" r:id="rId18"/>
    <p:sldId id="309" r:id="rId19"/>
    <p:sldId id="310" r:id="rId20"/>
    <p:sldId id="318" r:id="rId21"/>
    <p:sldId id="323" r:id="rId22"/>
    <p:sldId id="324" r:id="rId23"/>
    <p:sldId id="325" r:id="rId24"/>
    <p:sldId id="32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45"/>
    <a:srgbClr val="006635"/>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0" autoAdjust="0"/>
    <p:restoredTop sz="94660"/>
  </p:normalViewPr>
  <p:slideViewPr>
    <p:cSldViewPr snapToGrid="0">
      <p:cViewPr>
        <p:scale>
          <a:sx n="100" d="100"/>
          <a:sy n="100" d="100"/>
        </p:scale>
        <p:origin x="-1680"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331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33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p>
        </p:txBody>
      </p:sp>
      <p:sp>
        <p:nvSpPr>
          <p:cNvPr id="14" name="Rectangle 14"/>
          <p:cNvSpPr>
            <a:spLocks noGrp="1" noChangeArrowheads="1"/>
          </p:cNvSpPr>
          <p:nvPr>
            <p:ph type="sldNum" sz="quarter" idx="12"/>
          </p:nvPr>
        </p:nvSpPr>
        <p:spPr/>
        <p:txBody>
          <a:bodyPr/>
          <a:lstStyle>
            <a:lvl1pPr>
              <a:defRPr smtClean="0"/>
            </a:lvl1pPr>
          </a:lstStyle>
          <a:p>
            <a:pPr>
              <a:defRPr/>
            </a:pPr>
            <a:fld id="{4A674DEF-EA39-4FF8-B694-25F50C84D18A}" type="slidenum">
              <a:rPr lang="en-US"/>
              <a:pPr>
                <a:defRPr/>
              </a:pPr>
              <a:t>‹#›</a:t>
            </a:fld>
            <a:endParaRPr lang="en-US"/>
          </a:p>
        </p:txBody>
      </p:sp>
    </p:spTree>
    <p:extLst>
      <p:ext uri="{BB962C8B-B14F-4D97-AF65-F5344CB8AC3E}">
        <p14:creationId xmlns:p14="http://schemas.microsoft.com/office/powerpoint/2010/main" val="147258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4B8CEA4-E194-45F9-9690-757F121ABBA6}" type="slidenum">
              <a:rPr lang="en-US"/>
              <a:pPr>
                <a:defRPr/>
              </a:pPr>
              <a:t>‹#›</a:t>
            </a:fld>
            <a:endParaRPr lang="en-US"/>
          </a:p>
        </p:txBody>
      </p:sp>
    </p:spTree>
    <p:extLst>
      <p:ext uri="{BB962C8B-B14F-4D97-AF65-F5344CB8AC3E}">
        <p14:creationId xmlns:p14="http://schemas.microsoft.com/office/powerpoint/2010/main" val="220661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2E4B075-5BA9-445D-A1FE-FB108C5E0403}" type="slidenum">
              <a:rPr lang="en-US"/>
              <a:pPr>
                <a:defRPr/>
              </a:pPr>
              <a:t>‹#›</a:t>
            </a:fld>
            <a:endParaRPr lang="en-US"/>
          </a:p>
        </p:txBody>
      </p:sp>
    </p:spTree>
    <p:extLst>
      <p:ext uri="{BB962C8B-B14F-4D97-AF65-F5344CB8AC3E}">
        <p14:creationId xmlns:p14="http://schemas.microsoft.com/office/powerpoint/2010/main" val="24663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5BD14A7-B1AD-4D98-B96E-4297D8DA9FFA}" type="slidenum">
              <a:rPr lang="en-US"/>
              <a:pPr>
                <a:defRPr/>
              </a:pPr>
              <a:t>‹#›</a:t>
            </a:fld>
            <a:endParaRPr lang="en-US"/>
          </a:p>
        </p:txBody>
      </p:sp>
    </p:spTree>
    <p:extLst>
      <p:ext uri="{BB962C8B-B14F-4D97-AF65-F5344CB8AC3E}">
        <p14:creationId xmlns:p14="http://schemas.microsoft.com/office/powerpoint/2010/main" val="372758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5B3FB2F-B4B1-48DC-B842-492BADDEDB04}" type="slidenum">
              <a:rPr lang="en-US"/>
              <a:pPr>
                <a:defRPr/>
              </a:pPr>
              <a:t>‹#›</a:t>
            </a:fld>
            <a:endParaRPr lang="en-US"/>
          </a:p>
        </p:txBody>
      </p:sp>
    </p:spTree>
    <p:extLst>
      <p:ext uri="{BB962C8B-B14F-4D97-AF65-F5344CB8AC3E}">
        <p14:creationId xmlns:p14="http://schemas.microsoft.com/office/powerpoint/2010/main" val="41349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F902365-E970-4C19-B1CB-39155BA2CC6A}" type="slidenum">
              <a:rPr lang="en-US"/>
              <a:pPr>
                <a:defRPr/>
              </a:pPr>
              <a:t>‹#›</a:t>
            </a:fld>
            <a:endParaRPr lang="en-US"/>
          </a:p>
        </p:txBody>
      </p:sp>
    </p:spTree>
    <p:extLst>
      <p:ext uri="{BB962C8B-B14F-4D97-AF65-F5344CB8AC3E}">
        <p14:creationId xmlns:p14="http://schemas.microsoft.com/office/powerpoint/2010/main" val="278897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E26AA34B-EA3C-4CFD-B3C0-BC85B93650AF}" type="slidenum">
              <a:rPr lang="en-US"/>
              <a:pPr>
                <a:defRPr/>
              </a:pPr>
              <a:t>‹#›</a:t>
            </a:fld>
            <a:endParaRPr lang="en-US"/>
          </a:p>
        </p:txBody>
      </p:sp>
    </p:spTree>
    <p:extLst>
      <p:ext uri="{BB962C8B-B14F-4D97-AF65-F5344CB8AC3E}">
        <p14:creationId xmlns:p14="http://schemas.microsoft.com/office/powerpoint/2010/main" val="299088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5798F7F7-3766-4AD1-8669-DE6804A50710}" type="slidenum">
              <a:rPr lang="en-US"/>
              <a:pPr>
                <a:defRPr/>
              </a:pPr>
              <a:t>‹#›</a:t>
            </a:fld>
            <a:endParaRPr lang="en-US"/>
          </a:p>
        </p:txBody>
      </p:sp>
    </p:spTree>
    <p:extLst>
      <p:ext uri="{BB962C8B-B14F-4D97-AF65-F5344CB8AC3E}">
        <p14:creationId xmlns:p14="http://schemas.microsoft.com/office/powerpoint/2010/main" val="167575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AD5A0530-BE05-4DB2-B71C-D82655FB7D2C}" type="slidenum">
              <a:rPr lang="en-US"/>
              <a:pPr>
                <a:defRPr/>
              </a:pPr>
              <a:t>‹#›</a:t>
            </a:fld>
            <a:endParaRPr lang="en-US"/>
          </a:p>
        </p:txBody>
      </p:sp>
    </p:spTree>
    <p:extLst>
      <p:ext uri="{BB962C8B-B14F-4D97-AF65-F5344CB8AC3E}">
        <p14:creationId xmlns:p14="http://schemas.microsoft.com/office/powerpoint/2010/main" val="150481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46C71D6-811C-461D-A710-DF5807A86199}" type="slidenum">
              <a:rPr lang="en-US"/>
              <a:pPr>
                <a:defRPr/>
              </a:pPr>
              <a:t>‹#›</a:t>
            </a:fld>
            <a:endParaRPr lang="en-US"/>
          </a:p>
        </p:txBody>
      </p:sp>
    </p:spTree>
    <p:extLst>
      <p:ext uri="{BB962C8B-B14F-4D97-AF65-F5344CB8AC3E}">
        <p14:creationId xmlns:p14="http://schemas.microsoft.com/office/powerpoint/2010/main" val="240044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CB451BE-5C9C-4A90-84FC-70A7A2585AE2}" type="slidenum">
              <a:rPr lang="en-US"/>
              <a:pPr>
                <a:defRPr/>
              </a:pPr>
              <a:t>‹#›</a:t>
            </a:fld>
            <a:endParaRPr lang="en-US"/>
          </a:p>
        </p:txBody>
      </p:sp>
    </p:spTree>
    <p:extLst>
      <p:ext uri="{BB962C8B-B14F-4D97-AF65-F5344CB8AC3E}">
        <p14:creationId xmlns:p14="http://schemas.microsoft.com/office/powerpoint/2010/main" val="256465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320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21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321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21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2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32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32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321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21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10199"/>
                  </a:outerShdw>
                </a:effectLst>
              </a:defRPr>
            </a:lvl1pPr>
          </a:lstStyle>
          <a:p>
            <a:pPr>
              <a:defRPr/>
            </a:pPr>
            <a:endParaRPr lang="en-US"/>
          </a:p>
        </p:txBody>
      </p:sp>
      <p:sp>
        <p:nvSpPr>
          <p:cNvPr id="1321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10199"/>
                  </a:outerShdw>
                </a:effectLst>
              </a:defRPr>
            </a:lvl1pPr>
          </a:lstStyle>
          <a:p>
            <a:pPr>
              <a:defRPr/>
            </a:pPr>
            <a:endParaRPr lang="en-US"/>
          </a:p>
        </p:txBody>
      </p:sp>
      <p:sp>
        <p:nvSpPr>
          <p:cNvPr id="1321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10199"/>
                  </a:outerShdw>
                </a:effectLst>
              </a:defRPr>
            </a:lvl1pPr>
          </a:lstStyle>
          <a:p>
            <a:pPr>
              <a:defRPr/>
            </a:pPr>
            <a:fld id="{ED007522-569A-48AF-A68D-382A38CAB07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mailto:powersavecampus@calpoly.edu" TargetMode="External"/><Relationship Id="rId13" Type="http://schemas.openxmlformats.org/officeDocument/2006/relationships/hyperlink" Target="http://afd.calpoly.edu/sustainability/docs/Metrics/2014_SustainabilityReport.pdf" TargetMode="External"/><Relationship Id="rId3" Type="http://schemas.openxmlformats.org/officeDocument/2006/relationships/hyperlink" Target="mailto:delliot@calpoly.edu" TargetMode="External"/><Relationship Id="rId7" Type="http://schemas.openxmlformats.org/officeDocument/2006/relationships/hyperlink" Target="http://afd.calpoly.edu/sustainability/awards.asp" TargetMode="External"/><Relationship Id="rId12" Type="http://schemas.openxmlformats.org/officeDocument/2006/relationships/hyperlink" Target="http://www.mrecomusic.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research.calpoly.edu/centerslist.html" TargetMode="External"/><Relationship Id="rId11" Type="http://schemas.openxmlformats.org/officeDocument/2006/relationships/hyperlink" Target="http://www.facebook.com/PollyThePolarBear" TargetMode="External"/><Relationship Id="rId5" Type="http://schemas.openxmlformats.org/officeDocument/2006/relationships/hyperlink" Target="http://ceng.calpoly.edu/" TargetMode="External"/><Relationship Id="rId10" Type="http://schemas.openxmlformats.org/officeDocument/2006/relationships/hyperlink" Target="http://www.facebook.com/CalPolyGreenCampus" TargetMode="External"/><Relationship Id="rId4" Type="http://schemas.openxmlformats.org/officeDocument/2006/relationships/hyperlink" Target="http://www.sustainability.calpoly.edu/" TargetMode="External"/><Relationship Id="rId9" Type="http://schemas.openxmlformats.org/officeDocument/2006/relationships/hyperlink" Target="http://www.powersavecampus.calpoly.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828800" y="1028700"/>
            <a:ext cx="7210424" cy="3352800"/>
          </a:xfrm>
        </p:spPr>
        <p:txBody>
          <a:bodyPr/>
          <a:lstStyle/>
          <a:p>
            <a:pPr eaLnBrk="1" hangingPunct="1">
              <a:lnSpc>
                <a:spcPct val="80000"/>
              </a:lnSpc>
              <a:defRPr/>
            </a:pPr>
            <a:endParaRPr lang="en-US" b="1" dirty="0" smtClean="0"/>
          </a:p>
          <a:p>
            <a:pPr eaLnBrk="1" hangingPunct="1">
              <a:lnSpc>
                <a:spcPct val="80000"/>
              </a:lnSpc>
              <a:defRPr/>
            </a:pPr>
            <a:r>
              <a:rPr lang="en-US" sz="2800" b="1" dirty="0" smtClean="0"/>
              <a:t>College of </a:t>
            </a:r>
            <a:r>
              <a:rPr lang="en-US" sz="2800" b="1" dirty="0" smtClean="0"/>
              <a:t>Engineering &amp; Facilities</a:t>
            </a:r>
            <a:endParaRPr lang="en-US" sz="2800" b="1" dirty="0" smtClean="0"/>
          </a:p>
          <a:p>
            <a:pPr eaLnBrk="1" hangingPunct="1">
              <a:lnSpc>
                <a:spcPct val="80000"/>
              </a:lnSpc>
              <a:defRPr/>
            </a:pPr>
            <a:endParaRPr lang="en-US" sz="1000" b="1" dirty="0" smtClean="0"/>
          </a:p>
          <a:p>
            <a:pPr eaLnBrk="1" hangingPunct="1">
              <a:lnSpc>
                <a:spcPct val="80000"/>
              </a:lnSpc>
              <a:defRPr/>
            </a:pPr>
            <a:r>
              <a:rPr lang="en-US" sz="2800" dirty="0" smtClean="0"/>
              <a:t>Sustainable Energy and Infrastructure Initiative</a:t>
            </a:r>
          </a:p>
          <a:p>
            <a:pPr eaLnBrk="1" hangingPunct="1">
              <a:lnSpc>
                <a:spcPct val="80000"/>
              </a:lnSpc>
              <a:defRPr/>
            </a:pPr>
            <a:endParaRPr lang="en-US" sz="1800" dirty="0" smtClean="0"/>
          </a:p>
          <a:p>
            <a:pPr eaLnBrk="1" hangingPunct="1">
              <a:lnSpc>
                <a:spcPct val="80000"/>
              </a:lnSpc>
              <a:defRPr/>
            </a:pPr>
            <a:r>
              <a:rPr lang="en-US" sz="1600" dirty="0" smtClean="0"/>
              <a:t>Presented to the California Higher Education Sustainability Conference</a:t>
            </a:r>
            <a:endParaRPr lang="en-US" sz="1600" dirty="0" smtClean="0"/>
          </a:p>
          <a:p>
            <a:pPr eaLnBrk="1" hangingPunct="1">
              <a:lnSpc>
                <a:spcPct val="80000"/>
              </a:lnSpc>
              <a:defRPr/>
            </a:pPr>
            <a:r>
              <a:rPr lang="en-US" sz="1600" dirty="0" smtClean="0"/>
              <a:t>June</a:t>
            </a:r>
            <a:r>
              <a:rPr lang="en-US" sz="1600" dirty="0" smtClean="0"/>
              <a:t> </a:t>
            </a:r>
            <a:r>
              <a:rPr lang="en-US" sz="1600" dirty="0" smtClean="0"/>
              <a:t>17</a:t>
            </a:r>
            <a:r>
              <a:rPr lang="en-US" sz="1600" baseline="30000" dirty="0" smtClean="0"/>
              <a:t>th</a:t>
            </a:r>
            <a:r>
              <a:rPr lang="en-US" sz="1600" dirty="0" smtClean="0"/>
              <a:t>, </a:t>
            </a:r>
            <a:r>
              <a:rPr lang="en-US" sz="1600" dirty="0" smtClean="0"/>
              <a:t>2014</a:t>
            </a:r>
          </a:p>
          <a:p>
            <a:pPr eaLnBrk="1" hangingPunct="1">
              <a:lnSpc>
                <a:spcPct val="80000"/>
              </a:lnSpc>
              <a:defRPr/>
            </a:pPr>
            <a:endParaRPr lang="en-US" sz="1600" dirty="0"/>
          </a:p>
          <a:p>
            <a:pPr eaLnBrk="1" hangingPunct="1">
              <a:lnSpc>
                <a:spcPct val="80000"/>
              </a:lnSpc>
              <a:defRPr/>
            </a:pPr>
            <a:r>
              <a:rPr lang="en-US" sz="1600" dirty="0" smtClean="0"/>
              <a:t>Dennis K. Elliot, PE, CEM</a:t>
            </a:r>
          </a:p>
          <a:p>
            <a:pPr eaLnBrk="1" hangingPunct="1">
              <a:lnSpc>
                <a:spcPct val="80000"/>
              </a:lnSpc>
              <a:defRPr/>
            </a:pPr>
            <a:r>
              <a:rPr lang="en-US" sz="1600" dirty="0" smtClean="0"/>
              <a:t>Assistant Director, Energy, Utilities, and Sustainability</a:t>
            </a:r>
            <a:endParaRPr lang="en-US" sz="16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387"/>
          <a:stretch/>
        </p:blipFill>
        <p:spPr bwMode="auto">
          <a:xfrm>
            <a:off x="1933575" y="4699742"/>
            <a:ext cx="5562600" cy="202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 y="1689100"/>
            <a:ext cx="17922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257299"/>
            <a:ext cx="8448675" cy="5191125"/>
          </a:xfrm>
        </p:spPr>
        <p:txBody>
          <a:bodyPr/>
          <a:lstStyle/>
          <a:p>
            <a:pPr eaLnBrk="1" hangingPunct="1">
              <a:lnSpc>
                <a:spcPct val="80000"/>
              </a:lnSpc>
              <a:defRPr/>
            </a:pPr>
            <a:r>
              <a:rPr lang="en-US" sz="2400" dirty="0" smtClean="0"/>
              <a:t>Workshop </a:t>
            </a:r>
            <a:r>
              <a:rPr lang="en-US" sz="2400" dirty="0" smtClean="0"/>
              <a:t>session #1a – Student Perspective:</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400" dirty="0" smtClean="0"/>
              <a:t>How do students look at and value sustainability?</a:t>
            </a:r>
          </a:p>
          <a:p>
            <a:pPr marL="1085850" lvl="1" indent="-342900" eaLnBrk="1" hangingPunct="1">
              <a:lnSpc>
                <a:spcPct val="80000"/>
              </a:lnSpc>
              <a:buFont typeface="Arial" panose="020B0604020202020204" pitchFamily="34" charset="0"/>
              <a:buChar char="•"/>
              <a:defRPr/>
            </a:pPr>
            <a:r>
              <a:rPr lang="en-US" sz="2000" dirty="0" smtClean="0"/>
              <a:t>Personal life and values</a:t>
            </a:r>
          </a:p>
          <a:p>
            <a:pPr marL="1085850" lvl="1" indent="-342900" eaLnBrk="1" hangingPunct="1">
              <a:lnSpc>
                <a:spcPct val="80000"/>
              </a:lnSpc>
              <a:buFont typeface="Arial" panose="020B0604020202020204" pitchFamily="34" charset="0"/>
              <a:buChar char="•"/>
              <a:defRPr/>
            </a:pPr>
            <a:r>
              <a:rPr lang="en-US" sz="2000" dirty="0" smtClean="0"/>
              <a:t>In education</a:t>
            </a:r>
          </a:p>
          <a:p>
            <a:pPr marL="1085850" lvl="1" indent="-342900" eaLnBrk="1" hangingPunct="1">
              <a:lnSpc>
                <a:spcPct val="80000"/>
              </a:lnSpc>
              <a:buFont typeface="Arial" panose="020B0604020202020204" pitchFamily="34" charset="0"/>
              <a:buChar char="•"/>
              <a:defRPr/>
            </a:pPr>
            <a:r>
              <a:rPr lang="en-US" sz="2000" dirty="0" smtClean="0"/>
              <a:t>In career</a:t>
            </a:r>
          </a:p>
          <a:p>
            <a:pPr lvl="1" indent="0" eaLnBrk="1" hangingPunct="1">
              <a:lnSpc>
                <a:spcPct val="80000"/>
              </a:lnSpc>
              <a:buNone/>
              <a:defRPr/>
            </a:pPr>
            <a:endParaRPr lang="en-US" sz="800" dirty="0" smtClean="0"/>
          </a:p>
          <a:p>
            <a:pPr marL="342900" indent="-342900" algn="l" eaLnBrk="1" hangingPunct="1">
              <a:lnSpc>
                <a:spcPct val="80000"/>
              </a:lnSpc>
              <a:buFont typeface="Arial" panose="020B0604020202020204" pitchFamily="34" charset="0"/>
              <a:buChar char="•"/>
              <a:defRPr/>
            </a:pPr>
            <a:r>
              <a:rPr lang="en-US" sz="2400" dirty="0" smtClean="0"/>
              <a:t>Where do students learn about sustainability at Cal Poly?</a:t>
            </a:r>
          </a:p>
          <a:p>
            <a:pPr marL="1085850" lvl="1" indent="-342900" eaLnBrk="1" hangingPunct="1">
              <a:lnSpc>
                <a:spcPct val="80000"/>
              </a:lnSpc>
              <a:buFont typeface="Arial" panose="020B0604020202020204" pitchFamily="34" charset="0"/>
              <a:buChar char="•"/>
              <a:defRPr/>
            </a:pPr>
            <a:r>
              <a:rPr lang="en-US" sz="2000" dirty="0" smtClean="0"/>
              <a:t>In classes?  Major or GE</a:t>
            </a:r>
          </a:p>
          <a:p>
            <a:pPr marL="1085850" lvl="1" indent="-342900" eaLnBrk="1" hangingPunct="1">
              <a:lnSpc>
                <a:spcPct val="80000"/>
              </a:lnSpc>
              <a:buFont typeface="Arial" panose="020B0604020202020204" pitchFamily="34" charset="0"/>
              <a:buChar char="•"/>
              <a:defRPr/>
            </a:pPr>
            <a:r>
              <a:rPr lang="en-US" sz="2000" dirty="0" smtClean="0"/>
              <a:t>Projects</a:t>
            </a:r>
          </a:p>
          <a:p>
            <a:pPr marL="1085850" lvl="1" indent="-342900" eaLnBrk="1" hangingPunct="1">
              <a:lnSpc>
                <a:spcPct val="80000"/>
              </a:lnSpc>
              <a:buFont typeface="Arial" panose="020B0604020202020204" pitchFamily="34" charset="0"/>
              <a:buChar char="•"/>
              <a:defRPr/>
            </a:pPr>
            <a:r>
              <a:rPr lang="en-US" sz="2000" dirty="0" smtClean="0"/>
              <a:t>Club activities and work experience</a:t>
            </a:r>
          </a:p>
          <a:p>
            <a:pPr lvl="1" indent="0" eaLnBrk="1" hangingPunct="1">
              <a:lnSpc>
                <a:spcPct val="80000"/>
              </a:lnSpc>
              <a:buNone/>
              <a:defRPr/>
            </a:pPr>
            <a:endParaRPr lang="en-US" sz="800" dirty="0" smtClean="0"/>
          </a:p>
          <a:p>
            <a:pPr marL="342900" indent="-342900" algn="l" eaLnBrk="1" hangingPunct="1">
              <a:lnSpc>
                <a:spcPct val="80000"/>
              </a:lnSpc>
              <a:buFont typeface="Arial" panose="020B0604020202020204" pitchFamily="34" charset="0"/>
              <a:buChar char="•"/>
              <a:defRPr/>
            </a:pPr>
            <a:r>
              <a:rPr lang="en-US" sz="2400" dirty="0" smtClean="0"/>
              <a:t>How can educational experience be improved?</a:t>
            </a:r>
          </a:p>
          <a:p>
            <a:pPr marL="1085850" lvl="1" indent="-342900" eaLnBrk="1" hangingPunct="1">
              <a:lnSpc>
                <a:spcPct val="80000"/>
              </a:lnSpc>
              <a:buFont typeface="Arial" panose="020B0604020202020204" pitchFamily="34" charset="0"/>
              <a:buChar char="•"/>
              <a:defRPr/>
            </a:pPr>
            <a:r>
              <a:rPr lang="en-US" sz="2000" dirty="0" smtClean="0"/>
              <a:t>Infuse into existing courses</a:t>
            </a:r>
          </a:p>
          <a:p>
            <a:pPr marL="1085850" lvl="1" indent="-342900" eaLnBrk="1" hangingPunct="1">
              <a:lnSpc>
                <a:spcPct val="80000"/>
              </a:lnSpc>
              <a:buFont typeface="Arial" panose="020B0604020202020204" pitchFamily="34" charset="0"/>
              <a:buChar char="•"/>
              <a:defRPr/>
            </a:pPr>
            <a:r>
              <a:rPr lang="en-US" sz="2000" dirty="0" smtClean="0"/>
              <a:t>Create new courses</a:t>
            </a:r>
          </a:p>
          <a:p>
            <a:pPr marL="1085850" lvl="1" indent="-342900" eaLnBrk="1" hangingPunct="1">
              <a:lnSpc>
                <a:spcPct val="80000"/>
              </a:lnSpc>
              <a:buFont typeface="Arial" panose="020B0604020202020204" pitchFamily="34" charset="0"/>
              <a:buChar char="•"/>
              <a:defRPr/>
            </a:pPr>
            <a:r>
              <a:rPr lang="en-US" sz="2000" dirty="0" smtClean="0"/>
              <a:t>Extracurricular activities</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4527781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257299"/>
            <a:ext cx="8448675" cy="5191125"/>
          </a:xfrm>
        </p:spPr>
        <p:txBody>
          <a:bodyPr/>
          <a:lstStyle/>
          <a:p>
            <a:pPr eaLnBrk="1" hangingPunct="1">
              <a:lnSpc>
                <a:spcPct val="80000"/>
              </a:lnSpc>
              <a:defRPr/>
            </a:pPr>
            <a:r>
              <a:rPr lang="en-US" sz="2400" dirty="0" smtClean="0"/>
              <a:t>Workshop </a:t>
            </a:r>
            <a:r>
              <a:rPr lang="en-US" sz="2400" dirty="0" smtClean="0"/>
              <a:t>session #1b – Corporate Perspective:</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400" dirty="0" smtClean="0"/>
              <a:t>Is sustainability part of corporate values?</a:t>
            </a:r>
          </a:p>
          <a:p>
            <a:pPr marL="1085850" lvl="1" indent="-342900" eaLnBrk="1" hangingPunct="1">
              <a:lnSpc>
                <a:spcPct val="80000"/>
              </a:lnSpc>
              <a:buFont typeface="Arial" panose="020B0604020202020204" pitchFamily="34" charset="0"/>
              <a:buChar char="•"/>
              <a:defRPr/>
            </a:pPr>
            <a:r>
              <a:rPr lang="en-US" sz="2000" dirty="0" smtClean="0"/>
              <a:t>Public image/relations</a:t>
            </a:r>
          </a:p>
          <a:p>
            <a:pPr marL="1085850" lvl="1" indent="-342900" eaLnBrk="1" hangingPunct="1">
              <a:lnSpc>
                <a:spcPct val="80000"/>
              </a:lnSpc>
              <a:buFont typeface="Arial" panose="020B0604020202020204" pitchFamily="34" charset="0"/>
              <a:buChar char="•"/>
              <a:defRPr/>
            </a:pPr>
            <a:r>
              <a:rPr lang="en-US" sz="2000" dirty="0" smtClean="0"/>
              <a:t>Bottom line</a:t>
            </a:r>
          </a:p>
          <a:p>
            <a:pPr marL="1085850" lvl="1" indent="-342900" eaLnBrk="1" hangingPunct="1">
              <a:lnSpc>
                <a:spcPct val="80000"/>
              </a:lnSpc>
              <a:buFont typeface="Arial" panose="020B0604020202020204" pitchFamily="34" charset="0"/>
              <a:buChar char="•"/>
              <a:defRPr/>
            </a:pPr>
            <a:r>
              <a:rPr lang="en-US" sz="2000" dirty="0" smtClean="0"/>
              <a:t>Business focus</a:t>
            </a:r>
          </a:p>
          <a:p>
            <a:pPr lvl="1" indent="0" eaLnBrk="1" hangingPunct="1">
              <a:lnSpc>
                <a:spcPct val="80000"/>
              </a:lnSpc>
              <a:buNone/>
              <a:defRPr/>
            </a:pPr>
            <a:endParaRPr lang="en-US" sz="800" dirty="0" smtClean="0"/>
          </a:p>
          <a:p>
            <a:pPr marL="342900" indent="-342900" algn="l" eaLnBrk="1" hangingPunct="1">
              <a:lnSpc>
                <a:spcPct val="80000"/>
              </a:lnSpc>
              <a:buFont typeface="Arial" panose="020B0604020202020204" pitchFamily="34" charset="0"/>
              <a:buChar char="•"/>
              <a:defRPr/>
            </a:pPr>
            <a:r>
              <a:rPr lang="en-US" sz="2400" dirty="0" smtClean="0"/>
              <a:t>What do employers want to see in new hires?</a:t>
            </a:r>
          </a:p>
          <a:p>
            <a:pPr marL="1085850" lvl="1" indent="-342900" eaLnBrk="1" hangingPunct="1">
              <a:lnSpc>
                <a:spcPct val="80000"/>
              </a:lnSpc>
              <a:buFont typeface="Arial" panose="020B0604020202020204" pitchFamily="34" charset="0"/>
              <a:buChar char="•"/>
              <a:defRPr/>
            </a:pPr>
            <a:r>
              <a:rPr lang="en-US" sz="2000" dirty="0" smtClean="0"/>
              <a:t>Skills and knowledge</a:t>
            </a:r>
          </a:p>
          <a:p>
            <a:pPr marL="1085850" lvl="1" indent="-342900" eaLnBrk="1" hangingPunct="1">
              <a:lnSpc>
                <a:spcPct val="80000"/>
              </a:lnSpc>
              <a:buFont typeface="Arial" panose="020B0604020202020204" pitchFamily="34" charset="0"/>
              <a:buChar char="•"/>
              <a:defRPr/>
            </a:pPr>
            <a:r>
              <a:rPr lang="en-US" sz="2000" dirty="0" smtClean="0"/>
              <a:t>Project experience - is interdisciplinary important?</a:t>
            </a:r>
          </a:p>
          <a:p>
            <a:pPr marL="1085850" lvl="1" indent="-342900" eaLnBrk="1" hangingPunct="1">
              <a:lnSpc>
                <a:spcPct val="80000"/>
              </a:lnSpc>
              <a:buFont typeface="Arial" panose="020B0604020202020204" pitchFamily="34" charset="0"/>
              <a:buChar char="•"/>
              <a:defRPr/>
            </a:pPr>
            <a:r>
              <a:rPr lang="en-US" sz="2000" dirty="0" smtClean="0"/>
              <a:t>Club activities or work experience</a:t>
            </a:r>
          </a:p>
          <a:p>
            <a:pPr marL="342900" indent="-342900" eaLnBrk="1" hangingPunct="1">
              <a:lnSpc>
                <a:spcPct val="80000"/>
              </a:lnSpc>
              <a:buFont typeface="Arial" panose="020B0604020202020204" pitchFamily="34" charset="0"/>
              <a:buChar char="•"/>
              <a:defRPr/>
            </a:pPr>
            <a:endParaRPr lang="en-US" sz="800" dirty="0" smtClean="0"/>
          </a:p>
          <a:p>
            <a:pPr marL="342900" indent="-342900" algn="l" eaLnBrk="1" hangingPunct="1">
              <a:lnSpc>
                <a:spcPct val="80000"/>
              </a:lnSpc>
              <a:buFont typeface="Arial" panose="020B0604020202020204" pitchFamily="34" charset="0"/>
              <a:buChar char="•"/>
              <a:defRPr/>
            </a:pPr>
            <a:r>
              <a:rPr lang="en-US" sz="2400" dirty="0" smtClean="0"/>
              <a:t>How can educational experience be improved?</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2660624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257299"/>
            <a:ext cx="8448675" cy="5191125"/>
          </a:xfrm>
        </p:spPr>
        <p:txBody>
          <a:bodyPr/>
          <a:lstStyle/>
          <a:p>
            <a:pPr eaLnBrk="1" hangingPunct="1">
              <a:lnSpc>
                <a:spcPct val="80000"/>
              </a:lnSpc>
              <a:defRPr/>
            </a:pPr>
            <a:r>
              <a:rPr lang="en-US" sz="2400" dirty="0" smtClean="0"/>
              <a:t>Workshop </a:t>
            </a:r>
            <a:r>
              <a:rPr lang="en-US" sz="2400" dirty="0" smtClean="0"/>
              <a:t>session #2 – Current Areas of Activity and Interest:</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400" dirty="0" smtClean="0"/>
              <a:t>Energy </a:t>
            </a:r>
            <a:r>
              <a:rPr lang="en-US" sz="2400" dirty="0" smtClean="0"/>
              <a:t>Efficiency</a:t>
            </a:r>
            <a:endParaRPr lang="en-US" sz="2400" dirty="0" smtClean="0"/>
          </a:p>
          <a:p>
            <a:pPr marL="342900" indent="-342900" algn="l" eaLnBrk="1" hangingPunct="1">
              <a:lnSpc>
                <a:spcPct val="80000"/>
              </a:lnSpc>
              <a:buFont typeface="Arial" panose="020B0604020202020204" pitchFamily="34" charset="0"/>
              <a:buChar char="•"/>
              <a:defRPr/>
            </a:pPr>
            <a:r>
              <a:rPr lang="en-US" sz="2400" dirty="0" smtClean="0"/>
              <a:t>Power Generation</a:t>
            </a:r>
          </a:p>
          <a:p>
            <a:pPr marL="342900" indent="-342900" algn="l" eaLnBrk="1" hangingPunct="1">
              <a:lnSpc>
                <a:spcPct val="80000"/>
              </a:lnSpc>
              <a:buFont typeface="Arial" panose="020B0604020202020204" pitchFamily="34" charset="0"/>
              <a:buChar char="•"/>
              <a:defRPr/>
            </a:pPr>
            <a:r>
              <a:rPr lang="en-US" sz="2400" dirty="0" smtClean="0"/>
              <a:t>Sustainable Transportation</a:t>
            </a:r>
          </a:p>
          <a:p>
            <a:pPr marL="342900" indent="-342900" algn="l" eaLnBrk="1" hangingPunct="1">
              <a:lnSpc>
                <a:spcPct val="80000"/>
              </a:lnSpc>
              <a:buFont typeface="Arial" panose="020B0604020202020204" pitchFamily="34" charset="0"/>
              <a:buChar char="•"/>
              <a:defRPr/>
            </a:pPr>
            <a:r>
              <a:rPr lang="en-US" sz="2400" dirty="0" smtClean="0"/>
              <a:t>Water/Energy Nexus</a:t>
            </a:r>
          </a:p>
          <a:p>
            <a:pPr marL="342900" indent="-342900" algn="l" eaLnBrk="1" hangingPunct="1">
              <a:lnSpc>
                <a:spcPct val="80000"/>
              </a:lnSpc>
              <a:buFont typeface="Arial" panose="020B0604020202020204" pitchFamily="34" charset="0"/>
              <a:buChar char="•"/>
              <a:defRPr/>
            </a:pPr>
            <a:r>
              <a:rPr lang="en-US" sz="2400" dirty="0" smtClean="0"/>
              <a:t>Waste Reduction/Sustainable Materials</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1193535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80973" y="1257299"/>
            <a:ext cx="8743951" cy="5600701"/>
          </a:xfrm>
        </p:spPr>
        <p:txBody>
          <a:bodyPr/>
          <a:lstStyle/>
          <a:p>
            <a:pPr eaLnBrk="1" hangingPunct="1">
              <a:lnSpc>
                <a:spcPct val="80000"/>
              </a:lnSpc>
              <a:defRPr/>
            </a:pPr>
            <a:r>
              <a:rPr lang="en-US" sz="2400" dirty="0" smtClean="0"/>
              <a:t>Area of Interest – Energy Efficiency</a:t>
            </a:r>
          </a:p>
          <a:p>
            <a:pPr eaLnBrk="1" hangingPunct="1">
              <a:lnSpc>
                <a:spcPct val="80000"/>
              </a:lnSpc>
              <a:defRPr/>
            </a:pPr>
            <a:endParaRPr lang="en-US" sz="1400" dirty="0" smtClean="0"/>
          </a:p>
          <a:p>
            <a:pPr marL="342900" indent="-342900" algn="l" eaLnBrk="1" hangingPunct="1">
              <a:lnSpc>
                <a:spcPct val="80000"/>
              </a:lnSpc>
              <a:buFont typeface="Arial" panose="020B0604020202020204" pitchFamily="34" charset="0"/>
              <a:buChar char="•"/>
              <a:defRPr/>
            </a:pPr>
            <a:r>
              <a:rPr lang="en-US" sz="2000" dirty="0" smtClean="0"/>
              <a:t>Energy </a:t>
            </a:r>
            <a:r>
              <a:rPr lang="en-US" sz="2000" dirty="0" smtClean="0"/>
              <a:t>Efficiency/DSM </a:t>
            </a:r>
            <a:r>
              <a:rPr lang="en-US" sz="2000" dirty="0" smtClean="0"/>
              <a:t>in the Built Environment (40% of all energy use)</a:t>
            </a:r>
          </a:p>
          <a:p>
            <a:pPr marL="1085850" lvl="1" indent="-342900" eaLnBrk="1" hangingPunct="1">
              <a:lnSpc>
                <a:spcPct val="80000"/>
              </a:lnSpc>
              <a:buFont typeface="Arial" panose="020B0604020202020204" pitchFamily="34" charset="0"/>
              <a:buChar char="•"/>
              <a:defRPr/>
            </a:pPr>
            <a:r>
              <a:rPr lang="en-US" sz="2000" dirty="0" smtClean="0"/>
              <a:t>HVAC, lighting, and plug load</a:t>
            </a:r>
          </a:p>
          <a:p>
            <a:pPr marL="1085850" lvl="1" indent="-342900" eaLnBrk="1" hangingPunct="1">
              <a:lnSpc>
                <a:spcPct val="80000"/>
              </a:lnSpc>
              <a:buFont typeface="Arial" panose="020B0604020202020204" pitchFamily="34" charset="0"/>
              <a:buChar char="•"/>
              <a:defRPr/>
            </a:pPr>
            <a:r>
              <a:rPr lang="en-US" sz="2000" dirty="0" smtClean="0"/>
              <a:t>District heating and cooling</a:t>
            </a:r>
          </a:p>
          <a:p>
            <a:pPr marL="1085850" lvl="1" indent="-342900" eaLnBrk="1" hangingPunct="1">
              <a:lnSpc>
                <a:spcPct val="80000"/>
              </a:lnSpc>
              <a:buFont typeface="Arial" panose="020B0604020202020204" pitchFamily="34" charset="0"/>
              <a:buChar char="•"/>
              <a:defRPr/>
            </a:pPr>
            <a:r>
              <a:rPr lang="en-US" sz="2000" dirty="0" smtClean="0"/>
              <a:t>Building automation systems and data analytics</a:t>
            </a:r>
          </a:p>
          <a:p>
            <a:pPr marL="1085850" lvl="1" indent="-342900" eaLnBrk="1" hangingPunct="1">
              <a:lnSpc>
                <a:spcPct val="80000"/>
              </a:lnSpc>
              <a:buFont typeface="Arial" panose="020B0604020202020204" pitchFamily="34" charset="0"/>
              <a:buChar char="•"/>
              <a:defRPr/>
            </a:pPr>
            <a:r>
              <a:rPr lang="en-US" sz="2000" dirty="0" smtClean="0"/>
              <a:t>Path to Zero Net Energy buildings by 2020/2030</a:t>
            </a:r>
          </a:p>
          <a:p>
            <a:pPr marL="1085850" lvl="1" indent="-342900" eaLnBrk="1" hangingPunct="1">
              <a:lnSpc>
                <a:spcPct val="80000"/>
              </a:lnSpc>
              <a:buFont typeface="Arial" panose="020B0604020202020204" pitchFamily="34" charset="0"/>
              <a:buChar char="•"/>
              <a:defRPr/>
            </a:pPr>
            <a:endParaRPr lang="en-US" sz="2000" dirty="0" smtClean="0"/>
          </a:p>
          <a:p>
            <a:pPr marL="342900" indent="-342900" algn="l" eaLnBrk="1" hangingPunct="1">
              <a:lnSpc>
                <a:spcPct val="80000"/>
              </a:lnSpc>
              <a:buFont typeface="Arial" panose="020B0604020202020204" pitchFamily="34" charset="0"/>
              <a:buChar char="•"/>
              <a:defRPr/>
            </a:pPr>
            <a:r>
              <a:rPr lang="en-US" sz="2400" dirty="0" smtClean="0"/>
              <a:t>Energy Efficiency in Industry and Manufacturing</a:t>
            </a:r>
          </a:p>
          <a:p>
            <a:pPr marL="1085850" lvl="1" indent="-342900" eaLnBrk="1" hangingPunct="1">
              <a:lnSpc>
                <a:spcPct val="80000"/>
              </a:lnSpc>
              <a:buFont typeface="Arial" panose="020B0604020202020204" pitchFamily="34" charset="0"/>
              <a:buChar char="•"/>
              <a:defRPr/>
            </a:pPr>
            <a:r>
              <a:rPr lang="en-US" sz="2000" dirty="0" smtClean="0"/>
              <a:t>Resource and material efficiency</a:t>
            </a:r>
          </a:p>
          <a:p>
            <a:pPr marL="1085850" lvl="1" indent="-342900" eaLnBrk="1" hangingPunct="1">
              <a:lnSpc>
                <a:spcPct val="80000"/>
              </a:lnSpc>
              <a:buFont typeface="Arial" panose="020B0604020202020204" pitchFamily="34" charset="0"/>
              <a:buChar char="•"/>
              <a:defRPr/>
            </a:pPr>
            <a:r>
              <a:rPr lang="en-US" sz="2000" dirty="0" smtClean="0"/>
              <a:t>Life cycle design</a:t>
            </a:r>
          </a:p>
          <a:p>
            <a:pPr marL="342900" indent="-342900" algn="l" eaLnBrk="1" hangingPunct="1">
              <a:lnSpc>
                <a:spcPct val="80000"/>
              </a:lnSpc>
              <a:buFont typeface="Arial" panose="020B0604020202020204" pitchFamily="34" charset="0"/>
              <a:buChar char="•"/>
              <a:defRPr/>
            </a:pPr>
            <a:endParaRPr lang="en-US" sz="2400" dirty="0"/>
          </a:p>
          <a:p>
            <a:pPr marL="342900" indent="-342900" algn="l" eaLnBrk="1" hangingPunct="1">
              <a:lnSpc>
                <a:spcPct val="80000"/>
              </a:lnSpc>
              <a:buFont typeface="Arial" panose="020B0604020202020204" pitchFamily="34" charset="0"/>
              <a:buChar char="•"/>
              <a:defRPr/>
            </a:pPr>
            <a:r>
              <a:rPr lang="en-US" sz="2400" dirty="0" smtClean="0"/>
              <a:t>Green Computing</a:t>
            </a:r>
          </a:p>
          <a:p>
            <a:pPr marL="1085850" lvl="1" indent="-342900" eaLnBrk="1" hangingPunct="1">
              <a:lnSpc>
                <a:spcPct val="80000"/>
              </a:lnSpc>
              <a:buFont typeface="Arial" panose="020B0604020202020204" pitchFamily="34" charset="0"/>
              <a:buChar char="•"/>
              <a:defRPr/>
            </a:pPr>
            <a:r>
              <a:rPr lang="en-US" sz="2000" dirty="0" smtClean="0"/>
              <a:t>Desktop, server, and device power requirements</a:t>
            </a:r>
          </a:p>
          <a:p>
            <a:pPr marL="1085850" lvl="1" indent="-342900" eaLnBrk="1" hangingPunct="1">
              <a:lnSpc>
                <a:spcPct val="80000"/>
              </a:lnSpc>
              <a:buFont typeface="Arial" panose="020B0604020202020204" pitchFamily="34" charset="0"/>
              <a:buChar char="•"/>
              <a:defRPr/>
            </a:pPr>
            <a:r>
              <a:rPr lang="en-US" sz="2000" dirty="0" smtClean="0"/>
              <a:t>Performance optimization</a:t>
            </a:r>
          </a:p>
          <a:p>
            <a:pPr marL="1085850" lvl="1" indent="-342900" eaLnBrk="1" hangingPunct="1">
              <a:lnSpc>
                <a:spcPct val="80000"/>
              </a:lnSpc>
              <a:buFont typeface="Arial" panose="020B0604020202020204" pitchFamily="34" charset="0"/>
              <a:buChar char="•"/>
              <a:defRPr/>
            </a:pPr>
            <a:r>
              <a:rPr lang="en-US" sz="2000" dirty="0" smtClean="0"/>
              <a:t>Data Centers</a:t>
            </a:r>
          </a:p>
          <a:p>
            <a:pPr marL="1085850" lvl="1" indent="-342900" eaLnBrk="1" hangingPunct="1">
              <a:lnSpc>
                <a:spcPct val="80000"/>
              </a:lnSpc>
              <a:buFont typeface="Arial" panose="020B0604020202020204" pitchFamily="34" charset="0"/>
              <a:buChar char="•"/>
              <a:defRPr/>
            </a:pPr>
            <a:endParaRPr lang="en-US" sz="2000" dirty="0"/>
          </a:p>
          <a:p>
            <a:pPr algn="l" eaLnBrk="1" hangingPunct="1">
              <a:lnSpc>
                <a:spcPct val="80000"/>
              </a:lnSpc>
              <a:defRPr/>
            </a:pPr>
            <a:r>
              <a:rPr lang="en-US" sz="1000" dirty="0" smtClean="0"/>
              <a:t>Majors: ME, EE, CE, ENVE, IME, AERO, BMED, GEN, MATE, CPE, CSC, </a:t>
            </a:r>
            <a:r>
              <a:rPr lang="en-US" sz="1000" dirty="0" smtClean="0">
                <a:solidFill>
                  <a:srgbClr val="FFFF00"/>
                </a:solidFill>
              </a:rPr>
              <a:t>ARCH, CRP, CM, BRAE, AGB, NRM&amp;ES, BUS, ECON, POLS</a:t>
            </a:r>
          </a:p>
          <a:p>
            <a:pPr marL="342900" indent="-342900" algn="l" eaLnBrk="1" hangingPunct="1">
              <a:lnSpc>
                <a:spcPct val="80000"/>
              </a:lnSpc>
              <a:buFont typeface="Arial" panose="020B0604020202020204" pitchFamily="34" charset="0"/>
              <a:buChar char="•"/>
              <a:defRPr/>
            </a:pPr>
            <a:endParaRPr lang="en-US" sz="2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3338296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71451" y="1257299"/>
            <a:ext cx="8782050" cy="5600701"/>
          </a:xfrm>
        </p:spPr>
        <p:txBody>
          <a:bodyPr/>
          <a:lstStyle/>
          <a:p>
            <a:pPr eaLnBrk="1" hangingPunct="1">
              <a:lnSpc>
                <a:spcPct val="80000"/>
              </a:lnSpc>
              <a:defRPr/>
            </a:pPr>
            <a:r>
              <a:rPr lang="en-US" sz="2400" dirty="0" smtClean="0"/>
              <a:t>Area of Interest – Power Generation</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000" dirty="0" smtClean="0"/>
              <a:t>Renewable Energy</a:t>
            </a:r>
          </a:p>
          <a:p>
            <a:pPr marL="1085850" lvl="1" indent="-342900" eaLnBrk="1" hangingPunct="1">
              <a:lnSpc>
                <a:spcPct val="80000"/>
              </a:lnSpc>
              <a:buFont typeface="Arial" panose="020B0604020202020204" pitchFamily="34" charset="0"/>
              <a:buChar char="•"/>
              <a:defRPr/>
            </a:pPr>
            <a:r>
              <a:rPr lang="en-US" sz="2000" dirty="0" smtClean="0"/>
              <a:t>Solar PV, Solar Thermal, Wind, Biomass, Wave, </a:t>
            </a:r>
            <a:r>
              <a:rPr lang="en-US" sz="2000" dirty="0" smtClean="0"/>
              <a:t>Energy Storage</a:t>
            </a:r>
            <a:endParaRPr lang="en-US" sz="2000" dirty="0" smtClean="0"/>
          </a:p>
          <a:p>
            <a:pPr marL="1085850" lvl="1" indent="-342900" eaLnBrk="1" hangingPunct="1">
              <a:lnSpc>
                <a:spcPct val="80000"/>
              </a:lnSpc>
              <a:buFont typeface="Arial" panose="020B0604020202020204" pitchFamily="34" charset="0"/>
              <a:buChar char="•"/>
              <a:defRPr/>
            </a:pPr>
            <a:r>
              <a:rPr lang="en-US" sz="2000" dirty="0" smtClean="0"/>
              <a:t>Cogeneration, fuel cell, gas turbine</a:t>
            </a:r>
          </a:p>
          <a:p>
            <a:pPr marL="1085850" lvl="1" indent="-342900" eaLnBrk="1" hangingPunct="1">
              <a:lnSpc>
                <a:spcPct val="80000"/>
              </a:lnSpc>
              <a:buFont typeface="Arial" panose="020B0604020202020204" pitchFamily="34" charset="0"/>
              <a:buChar char="•"/>
              <a:defRPr/>
            </a:pPr>
            <a:r>
              <a:rPr lang="en-US" sz="2000" dirty="0" smtClean="0"/>
              <a:t>Biofuels</a:t>
            </a:r>
          </a:p>
          <a:p>
            <a:pPr lvl="1" indent="0" eaLnBrk="1" hangingPunct="1">
              <a:lnSpc>
                <a:spcPct val="80000"/>
              </a:lnSpc>
              <a:buNone/>
              <a:defRPr/>
            </a:pPr>
            <a:endParaRPr lang="en-US" sz="2000" dirty="0" smtClean="0"/>
          </a:p>
          <a:p>
            <a:pPr marL="342900" indent="-342900" algn="l" eaLnBrk="1" hangingPunct="1">
              <a:lnSpc>
                <a:spcPct val="80000"/>
              </a:lnSpc>
              <a:buFont typeface="Arial" panose="020B0604020202020204" pitchFamily="34" charset="0"/>
              <a:buChar char="•"/>
              <a:defRPr/>
            </a:pPr>
            <a:r>
              <a:rPr lang="en-US" sz="2000" dirty="0" smtClean="0"/>
              <a:t>Conventional Power Generation</a:t>
            </a:r>
          </a:p>
          <a:p>
            <a:pPr marL="1085850" lvl="1" indent="-342900" eaLnBrk="1" hangingPunct="1">
              <a:lnSpc>
                <a:spcPct val="80000"/>
              </a:lnSpc>
              <a:buFont typeface="Arial" panose="020B0604020202020204" pitchFamily="34" charset="0"/>
              <a:buChar char="•"/>
              <a:defRPr/>
            </a:pPr>
            <a:r>
              <a:rPr lang="en-US" sz="2000" dirty="0" smtClean="0"/>
              <a:t>Gas, oil, coal, hydro, and nuclear</a:t>
            </a:r>
          </a:p>
          <a:p>
            <a:pPr marL="1085850" lvl="1" indent="-342900" eaLnBrk="1" hangingPunct="1">
              <a:lnSpc>
                <a:spcPct val="80000"/>
              </a:lnSpc>
              <a:buFont typeface="Arial" panose="020B0604020202020204" pitchFamily="34" charset="0"/>
              <a:buChar char="•"/>
              <a:defRPr/>
            </a:pPr>
            <a:r>
              <a:rPr lang="en-US" sz="2000" dirty="0" smtClean="0"/>
              <a:t>Next generation designs, safety and carbon management</a:t>
            </a:r>
          </a:p>
          <a:p>
            <a:pPr marL="342900" indent="-342900" algn="l" eaLnBrk="1" hangingPunct="1">
              <a:lnSpc>
                <a:spcPct val="80000"/>
              </a:lnSpc>
              <a:buFont typeface="Arial" panose="020B0604020202020204" pitchFamily="34" charset="0"/>
              <a:buChar char="•"/>
              <a:defRPr/>
            </a:pPr>
            <a:endParaRPr lang="en-US" sz="2000" dirty="0"/>
          </a:p>
          <a:p>
            <a:pPr marL="342900" indent="-342900" algn="l" eaLnBrk="1" hangingPunct="1">
              <a:lnSpc>
                <a:spcPct val="80000"/>
              </a:lnSpc>
              <a:buFont typeface="Arial" panose="020B0604020202020204" pitchFamily="34" charset="0"/>
              <a:buChar char="•"/>
              <a:defRPr/>
            </a:pPr>
            <a:r>
              <a:rPr lang="en-US" sz="2000" dirty="0" smtClean="0"/>
              <a:t>Smart Grid – Micro Grid</a:t>
            </a:r>
          </a:p>
          <a:p>
            <a:pPr marL="1085850" lvl="1" indent="-342900" eaLnBrk="1" hangingPunct="1">
              <a:lnSpc>
                <a:spcPct val="80000"/>
              </a:lnSpc>
              <a:buFont typeface="Arial" panose="020B0604020202020204" pitchFamily="34" charset="0"/>
              <a:buChar char="•"/>
              <a:defRPr/>
            </a:pPr>
            <a:r>
              <a:rPr lang="en-US" sz="2000" dirty="0" smtClean="0"/>
              <a:t>System integration and interoperability</a:t>
            </a:r>
          </a:p>
          <a:p>
            <a:pPr marL="1085850" lvl="1" indent="-342900" eaLnBrk="1" hangingPunct="1">
              <a:lnSpc>
                <a:spcPct val="80000"/>
              </a:lnSpc>
              <a:buFont typeface="Arial" panose="020B0604020202020204" pitchFamily="34" charset="0"/>
              <a:buChar char="•"/>
              <a:defRPr/>
            </a:pPr>
            <a:r>
              <a:rPr lang="en-US" sz="2000" dirty="0" smtClean="0"/>
              <a:t>Cyber security</a:t>
            </a:r>
          </a:p>
          <a:p>
            <a:pPr marL="1085850" lvl="1" indent="-342900" eaLnBrk="1" hangingPunct="1">
              <a:lnSpc>
                <a:spcPct val="80000"/>
              </a:lnSpc>
              <a:buFont typeface="Arial" panose="020B0604020202020204" pitchFamily="34" charset="0"/>
              <a:buChar char="•"/>
              <a:defRPr/>
            </a:pPr>
            <a:r>
              <a:rPr lang="en-US" sz="2000" dirty="0" smtClean="0"/>
              <a:t>Big Data and analytics</a:t>
            </a:r>
          </a:p>
          <a:p>
            <a:pPr marL="1085850" lvl="1" indent="-342900" eaLnBrk="1" hangingPunct="1">
              <a:lnSpc>
                <a:spcPct val="80000"/>
              </a:lnSpc>
              <a:buFont typeface="Arial" panose="020B0604020202020204" pitchFamily="34" charset="0"/>
              <a:buChar char="•"/>
              <a:defRPr/>
            </a:pPr>
            <a:endParaRPr lang="en-US" sz="2000" dirty="0"/>
          </a:p>
          <a:p>
            <a:pPr marL="1085850" lvl="1" indent="-342900" eaLnBrk="1" hangingPunct="1">
              <a:lnSpc>
                <a:spcPct val="80000"/>
              </a:lnSpc>
              <a:buFont typeface="Arial" panose="020B0604020202020204" pitchFamily="34" charset="0"/>
              <a:buChar char="•"/>
              <a:defRPr/>
            </a:pPr>
            <a:endParaRPr lang="en-US" sz="2000" dirty="0" smtClean="0"/>
          </a:p>
          <a:p>
            <a:pPr algn="l" eaLnBrk="1" hangingPunct="1">
              <a:lnSpc>
                <a:spcPct val="80000"/>
              </a:lnSpc>
              <a:defRPr/>
            </a:pPr>
            <a:r>
              <a:rPr lang="en-US" sz="1000" dirty="0"/>
              <a:t>Majors: ME, EE, </a:t>
            </a:r>
            <a:r>
              <a:rPr lang="en-US" sz="1000" dirty="0" smtClean="0"/>
              <a:t>CE, ENVE</a:t>
            </a:r>
            <a:r>
              <a:rPr lang="en-US" sz="1000" dirty="0"/>
              <a:t>, IME, AERO, </a:t>
            </a:r>
            <a:r>
              <a:rPr lang="en-US" sz="1000" dirty="0" smtClean="0"/>
              <a:t>GEN</a:t>
            </a:r>
            <a:r>
              <a:rPr lang="en-US" sz="1000" dirty="0"/>
              <a:t>, MATE, CPE, CSC, </a:t>
            </a:r>
            <a:r>
              <a:rPr lang="en-US" sz="1000" dirty="0">
                <a:solidFill>
                  <a:srgbClr val="FFFF00"/>
                </a:solidFill>
              </a:rPr>
              <a:t>ARCH, </a:t>
            </a:r>
            <a:r>
              <a:rPr lang="en-US" sz="1000" dirty="0" smtClean="0">
                <a:solidFill>
                  <a:srgbClr val="FFFF00"/>
                </a:solidFill>
              </a:rPr>
              <a:t>CRP, CM</a:t>
            </a:r>
            <a:r>
              <a:rPr lang="en-US" sz="1000" dirty="0">
                <a:solidFill>
                  <a:srgbClr val="FFFF00"/>
                </a:solidFill>
              </a:rPr>
              <a:t>, BRAE, </a:t>
            </a:r>
            <a:r>
              <a:rPr lang="en-US" sz="1000" dirty="0" smtClean="0">
                <a:solidFill>
                  <a:srgbClr val="FFFF00"/>
                </a:solidFill>
              </a:rPr>
              <a:t>AGB, NRM&amp;ES, </a:t>
            </a:r>
            <a:r>
              <a:rPr lang="en-US" sz="1000" dirty="0">
                <a:solidFill>
                  <a:srgbClr val="FFFF00"/>
                </a:solidFill>
              </a:rPr>
              <a:t>BUS, </a:t>
            </a:r>
            <a:r>
              <a:rPr lang="en-US" sz="1000" dirty="0" smtClean="0">
                <a:solidFill>
                  <a:srgbClr val="FFFF00"/>
                </a:solidFill>
              </a:rPr>
              <a:t>ECON, POLS</a:t>
            </a:r>
            <a:endParaRPr lang="en-US" sz="1000" dirty="0">
              <a:solidFill>
                <a:srgbClr val="FFFF00"/>
              </a:solidFill>
            </a:endParaRP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2126485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80975" y="1257300"/>
            <a:ext cx="8801100" cy="5514976"/>
          </a:xfrm>
        </p:spPr>
        <p:txBody>
          <a:bodyPr/>
          <a:lstStyle/>
          <a:p>
            <a:pPr eaLnBrk="1" hangingPunct="1">
              <a:lnSpc>
                <a:spcPct val="80000"/>
              </a:lnSpc>
              <a:defRPr/>
            </a:pPr>
            <a:r>
              <a:rPr lang="en-US" sz="2400" dirty="0" smtClean="0"/>
              <a:t>Area of Interest – Sustainable Transportation</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000" dirty="0" smtClean="0"/>
              <a:t>Advanced Vehicle Design</a:t>
            </a:r>
          </a:p>
          <a:p>
            <a:pPr marL="1085850" lvl="1" indent="-342900" eaLnBrk="1" hangingPunct="1">
              <a:lnSpc>
                <a:spcPct val="80000"/>
              </a:lnSpc>
              <a:buFont typeface="Arial" panose="020B0604020202020204" pitchFamily="34" charset="0"/>
              <a:buChar char="•"/>
              <a:defRPr/>
            </a:pPr>
            <a:r>
              <a:rPr lang="en-US" sz="2000" dirty="0" smtClean="0"/>
              <a:t>EV, hybrid, alternative fuels</a:t>
            </a:r>
          </a:p>
          <a:p>
            <a:pPr marL="1085850" lvl="1" indent="-342900" eaLnBrk="1" hangingPunct="1">
              <a:lnSpc>
                <a:spcPct val="80000"/>
              </a:lnSpc>
              <a:buFont typeface="Arial" panose="020B0604020202020204" pitchFamily="34" charset="0"/>
              <a:buChar char="•"/>
              <a:defRPr/>
            </a:pPr>
            <a:r>
              <a:rPr lang="en-US" sz="2000" dirty="0" smtClean="0"/>
              <a:t>Fuel efficiency and emissions</a:t>
            </a:r>
          </a:p>
          <a:p>
            <a:pPr marL="1085850" lvl="1" indent="-342900" eaLnBrk="1" hangingPunct="1">
              <a:lnSpc>
                <a:spcPct val="80000"/>
              </a:lnSpc>
              <a:buFont typeface="Arial" panose="020B0604020202020204" pitchFamily="34" charset="0"/>
              <a:buChar char="•"/>
              <a:defRPr/>
            </a:pPr>
            <a:r>
              <a:rPr lang="en-US" sz="2000" dirty="0" smtClean="0"/>
              <a:t>Charging/fueling infrastructure</a:t>
            </a:r>
          </a:p>
          <a:p>
            <a:pPr lvl="1" indent="0" eaLnBrk="1" hangingPunct="1">
              <a:lnSpc>
                <a:spcPct val="80000"/>
              </a:lnSpc>
              <a:buNone/>
              <a:defRPr/>
            </a:pPr>
            <a:endParaRPr lang="en-US" sz="2000" dirty="0" smtClean="0"/>
          </a:p>
          <a:p>
            <a:pPr marL="342900" indent="-342900" algn="l" eaLnBrk="1" hangingPunct="1">
              <a:lnSpc>
                <a:spcPct val="80000"/>
              </a:lnSpc>
              <a:buFont typeface="Arial" panose="020B0604020202020204" pitchFamily="34" charset="0"/>
              <a:buChar char="•"/>
              <a:defRPr/>
            </a:pPr>
            <a:r>
              <a:rPr lang="en-US" sz="2000" dirty="0" smtClean="0"/>
              <a:t>Mass Transit</a:t>
            </a:r>
          </a:p>
          <a:p>
            <a:pPr marL="1085850" lvl="1" indent="-342900" eaLnBrk="1" hangingPunct="1">
              <a:lnSpc>
                <a:spcPct val="80000"/>
              </a:lnSpc>
              <a:buFont typeface="Arial" panose="020B0604020202020204" pitchFamily="34" charset="0"/>
              <a:buChar char="•"/>
              <a:defRPr/>
            </a:pPr>
            <a:r>
              <a:rPr lang="en-US" sz="2000" dirty="0" smtClean="0"/>
              <a:t>Advanced aircraft and spacecraft design</a:t>
            </a:r>
          </a:p>
          <a:p>
            <a:pPr marL="1085850" lvl="1" indent="-342900" eaLnBrk="1" hangingPunct="1">
              <a:lnSpc>
                <a:spcPct val="80000"/>
              </a:lnSpc>
              <a:buFont typeface="Arial" panose="020B0604020202020204" pitchFamily="34" charset="0"/>
              <a:buChar char="•"/>
              <a:defRPr/>
            </a:pPr>
            <a:r>
              <a:rPr lang="en-US" sz="2000" dirty="0" smtClean="0"/>
              <a:t>Electrification and alternative fuels</a:t>
            </a:r>
          </a:p>
          <a:p>
            <a:pPr marL="342900" indent="-342900" algn="l" eaLnBrk="1" hangingPunct="1">
              <a:lnSpc>
                <a:spcPct val="80000"/>
              </a:lnSpc>
              <a:buFont typeface="Arial" panose="020B0604020202020204" pitchFamily="34" charset="0"/>
              <a:buChar char="•"/>
              <a:defRPr/>
            </a:pPr>
            <a:endParaRPr lang="en-US" sz="2000" dirty="0"/>
          </a:p>
          <a:p>
            <a:pPr marL="342900" indent="-342900" algn="l" eaLnBrk="1" hangingPunct="1">
              <a:lnSpc>
                <a:spcPct val="80000"/>
              </a:lnSpc>
              <a:buFont typeface="Arial" panose="020B0604020202020204" pitchFamily="34" charset="0"/>
              <a:buChar char="•"/>
              <a:defRPr/>
            </a:pPr>
            <a:r>
              <a:rPr lang="en-US" sz="2000" dirty="0" smtClean="0"/>
              <a:t>Transportation Planning</a:t>
            </a:r>
          </a:p>
          <a:p>
            <a:pPr marL="1085850" lvl="1" indent="-342900" eaLnBrk="1" hangingPunct="1">
              <a:lnSpc>
                <a:spcPct val="80000"/>
              </a:lnSpc>
              <a:buFont typeface="Arial" panose="020B0604020202020204" pitchFamily="34" charset="0"/>
              <a:buChar char="•"/>
              <a:defRPr/>
            </a:pPr>
            <a:r>
              <a:rPr lang="en-US" sz="2000" dirty="0" smtClean="0"/>
              <a:t>Community planning</a:t>
            </a:r>
          </a:p>
          <a:p>
            <a:pPr marL="1085850" lvl="1" indent="-342900" eaLnBrk="1" hangingPunct="1">
              <a:lnSpc>
                <a:spcPct val="80000"/>
              </a:lnSpc>
              <a:buFont typeface="Arial" panose="020B0604020202020204" pitchFamily="34" charset="0"/>
              <a:buChar char="•"/>
              <a:defRPr/>
            </a:pPr>
            <a:r>
              <a:rPr lang="en-US" sz="2000" dirty="0" smtClean="0"/>
              <a:t>Highway planning</a:t>
            </a:r>
          </a:p>
          <a:p>
            <a:pPr marL="1085850" lvl="1" indent="-342900" eaLnBrk="1" hangingPunct="1">
              <a:lnSpc>
                <a:spcPct val="80000"/>
              </a:lnSpc>
              <a:buFont typeface="Arial" panose="020B0604020202020204" pitchFamily="34" charset="0"/>
              <a:buChar char="•"/>
              <a:defRPr/>
            </a:pPr>
            <a:r>
              <a:rPr lang="en-US" sz="2000" dirty="0" smtClean="0"/>
              <a:t>Airport design</a:t>
            </a:r>
          </a:p>
          <a:p>
            <a:pPr marL="1085850" lvl="1" indent="-342900" eaLnBrk="1" hangingPunct="1">
              <a:lnSpc>
                <a:spcPct val="80000"/>
              </a:lnSpc>
              <a:buFont typeface="Arial" panose="020B0604020202020204" pitchFamily="34" charset="0"/>
              <a:buChar char="•"/>
              <a:defRPr/>
            </a:pPr>
            <a:r>
              <a:rPr lang="en-US" sz="2000" dirty="0" smtClean="0"/>
              <a:t>Mass transit</a:t>
            </a:r>
          </a:p>
          <a:p>
            <a:pPr marL="1085850" lvl="1" indent="-342900" eaLnBrk="1" hangingPunct="1">
              <a:lnSpc>
                <a:spcPct val="80000"/>
              </a:lnSpc>
              <a:buFont typeface="Arial" panose="020B0604020202020204" pitchFamily="34" charset="0"/>
              <a:buChar char="•"/>
              <a:defRPr/>
            </a:pPr>
            <a:endParaRPr lang="en-US" sz="2000" dirty="0"/>
          </a:p>
          <a:p>
            <a:pPr algn="l" eaLnBrk="1" hangingPunct="1">
              <a:lnSpc>
                <a:spcPct val="80000"/>
              </a:lnSpc>
              <a:defRPr/>
            </a:pPr>
            <a:r>
              <a:rPr lang="en-US" sz="1000" dirty="0"/>
              <a:t>Majors: ME, EE, CENVE, </a:t>
            </a:r>
            <a:r>
              <a:rPr lang="en-US" sz="1000" dirty="0" smtClean="0"/>
              <a:t>AERO</a:t>
            </a:r>
            <a:r>
              <a:rPr lang="en-US" sz="1000" dirty="0"/>
              <a:t>, </a:t>
            </a:r>
            <a:r>
              <a:rPr lang="en-US" sz="1000" dirty="0" smtClean="0"/>
              <a:t>GEN</a:t>
            </a:r>
            <a:r>
              <a:rPr lang="en-US" sz="1000" dirty="0"/>
              <a:t>, MATE, CPE, CSC, </a:t>
            </a:r>
            <a:r>
              <a:rPr lang="en-US" sz="1000" dirty="0">
                <a:solidFill>
                  <a:srgbClr val="FFFF00"/>
                </a:solidFill>
              </a:rPr>
              <a:t>ARCH, </a:t>
            </a:r>
            <a:r>
              <a:rPr lang="en-US" sz="1000" dirty="0" smtClean="0">
                <a:solidFill>
                  <a:srgbClr val="FFFF00"/>
                </a:solidFill>
              </a:rPr>
              <a:t>CRP, CM</a:t>
            </a:r>
            <a:r>
              <a:rPr lang="en-US" sz="1000" dirty="0">
                <a:solidFill>
                  <a:srgbClr val="FFFF00"/>
                </a:solidFill>
              </a:rPr>
              <a:t>, BRAE, </a:t>
            </a:r>
            <a:r>
              <a:rPr lang="en-US" sz="1000" dirty="0" smtClean="0">
                <a:solidFill>
                  <a:srgbClr val="FFFF00"/>
                </a:solidFill>
              </a:rPr>
              <a:t>AGB, NRM&amp;ES, BUS</a:t>
            </a:r>
            <a:r>
              <a:rPr lang="en-US" sz="1000" dirty="0">
                <a:solidFill>
                  <a:srgbClr val="FFFF00"/>
                </a:solidFill>
              </a:rPr>
              <a:t>, </a:t>
            </a:r>
            <a:r>
              <a:rPr lang="en-US" sz="1000" dirty="0" smtClean="0">
                <a:solidFill>
                  <a:srgbClr val="FFFF00"/>
                </a:solidFill>
              </a:rPr>
              <a:t>ECON, POLS</a:t>
            </a:r>
            <a:endParaRPr lang="en-US" sz="1000" dirty="0">
              <a:solidFill>
                <a:srgbClr val="FFFF00"/>
              </a:solidFill>
            </a:endParaRPr>
          </a:p>
          <a:p>
            <a:pPr algn="l" eaLnBrk="1" hangingPunct="1">
              <a:lnSpc>
                <a:spcPct val="80000"/>
              </a:lnSpc>
              <a:defRPr/>
            </a:pPr>
            <a:endParaRPr lang="en-US" sz="1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0321941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80975" y="1257300"/>
            <a:ext cx="8782050" cy="5514976"/>
          </a:xfrm>
        </p:spPr>
        <p:txBody>
          <a:bodyPr/>
          <a:lstStyle/>
          <a:p>
            <a:pPr eaLnBrk="1" hangingPunct="1">
              <a:lnSpc>
                <a:spcPct val="80000"/>
              </a:lnSpc>
              <a:defRPr/>
            </a:pPr>
            <a:r>
              <a:rPr lang="en-US" sz="2400" dirty="0" smtClean="0"/>
              <a:t>Area of Interest – Energy/Water Nexus </a:t>
            </a:r>
            <a:r>
              <a:rPr lang="en-US" sz="1800" dirty="0" smtClean="0"/>
              <a:t>(20% of all energy in Ca)</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000" dirty="0" smtClean="0"/>
              <a:t>Water Infrastructure</a:t>
            </a:r>
          </a:p>
          <a:p>
            <a:pPr marL="1085850" lvl="1" indent="-342900" eaLnBrk="1" hangingPunct="1">
              <a:lnSpc>
                <a:spcPct val="80000"/>
              </a:lnSpc>
              <a:buFont typeface="Arial" panose="020B0604020202020204" pitchFamily="34" charset="0"/>
              <a:buChar char="•"/>
              <a:defRPr/>
            </a:pPr>
            <a:r>
              <a:rPr lang="en-US" sz="2000" dirty="0" smtClean="0"/>
              <a:t>Collection, storage, and delivery</a:t>
            </a:r>
          </a:p>
          <a:p>
            <a:pPr marL="1085850" lvl="1" indent="-342900" eaLnBrk="1" hangingPunct="1">
              <a:lnSpc>
                <a:spcPct val="80000"/>
              </a:lnSpc>
              <a:buFont typeface="Arial" panose="020B0604020202020204" pitchFamily="34" charset="0"/>
              <a:buChar char="•"/>
              <a:defRPr/>
            </a:pPr>
            <a:r>
              <a:rPr lang="en-US" sz="2000" dirty="0" smtClean="0"/>
              <a:t>Treatment and purification </a:t>
            </a:r>
          </a:p>
          <a:p>
            <a:pPr lvl="1" indent="0" eaLnBrk="1" hangingPunct="1">
              <a:lnSpc>
                <a:spcPct val="80000"/>
              </a:lnSpc>
              <a:buNone/>
              <a:defRPr/>
            </a:pPr>
            <a:endParaRPr lang="en-US" sz="2000" dirty="0" smtClean="0"/>
          </a:p>
          <a:p>
            <a:pPr marL="342900" indent="-342900" algn="l" eaLnBrk="1" hangingPunct="1">
              <a:lnSpc>
                <a:spcPct val="80000"/>
              </a:lnSpc>
              <a:buFont typeface="Arial" panose="020B0604020202020204" pitchFamily="34" charset="0"/>
              <a:buChar char="•"/>
              <a:defRPr/>
            </a:pPr>
            <a:r>
              <a:rPr lang="en-US" sz="2000" dirty="0" smtClean="0"/>
              <a:t>Waste Water Treatment/Biofuels</a:t>
            </a:r>
          </a:p>
          <a:p>
            <a:pPr marL="1085850" lvl="1" indent="-342900" eaLnBrk="1" hangingPunct="1">
              <a:lnSpc>
                <a:spcPct val="80000"/>
              </a:lnSpc>
              <a:buFont typeface="Arial" panose="020B0604020202020204" pitchFamily="34" charset="0"/>
              <a:buChar char="•"/>
              <a:defRPr/>
            </a:pPr>
            <a:r>
              <a:rPr lang="en-US" sz="2000" dirty="0" smtClean="0"/>
              <a:t>Treatment, reclamation</a:t>
            </a:r>
            <a:r>
              <a:rPr lang="en-US" sz="2000" dirty="0"/>
              <a:t>, and </a:t>
            </a:r>
            <a:r>
              <a:rPr lang="en-US" sz="2000" dirty="0" smtClean="0"/>
              <a:t>reuse</a:t>
            </a:r>
          </a:p>
          <a:p>
            <a:pPr marL="1085850" lvl="1" indent="-342900" eaLnBrk="1" hangingPunct="1">
              <a:lnSpc>
                <a:spcPct val="80000"/>
              </a:lnSpc>
              <a:buFont typeface="Arial" panose="020B0604020202020204" pitchFamily="34" charset="0"/>
              <a:buChar char="•"/>
              <a:defRPr/>
            </a:pPr>
            <a:r>
              <a:rPr lang="en-US" sz="2000" dirty="0" smtClean="0"/>
              <a:t>Algae and biofuels</a:t>
            </a:r>
          </a:p>
          <a:p>
            <a:pPr marL="342900" indent="-342900" algn="l" eaLnBrk="1" hangingPunct="1">
              <a:lnSpc>
                <a:spcPct val="80000"/>
              </a:lnSpc>
              <a:buFont typeface="Arial" panose="020B0604020202020204" pitchFamily="34" charset="0"/>
              <a:buChar char="•"/>
              <a:defRPr/>
            </a:pPr>
            <a:endParaRPr lang="en-US" sz="2000" dirty="0"/>
          </a:p>
          <a:p>
            <a:pPr marL="342900" indent="-342900" algn="l" eaLnBrk="1" hangingPunct="1">
              <a:lnSpc>
                <a:spcPct val="80000"/>
              </a:lnSpc>
              <a:buFont typeface="Arial" panose="020B0604020202020204" pitchFamily="34" charset="0"/>
              <a:buChar char="•"/>
              <a:defRPr/>
            </a:pPr>
            <a:r>
              <a:rPr lang="en-US" sz="2000" dirty="0" smtClean="0"/>
              <a:t>Water Efficiency</a:t>
            </a:r>
          </a:p>
          <a:p>
            <a:pPr marL="1085850" lvl="1" indent="-342900" eaLnBrk="1" hangingPunct="1">
              <a:lnSpc>
                <a:spcPct val="80000"/>
              </a:lnSpc>
              <a:buFont typeface="Arial" panose="020B0604020202020204" pitchFamily="34" charset="0"/>
              <a:buChar char="•"/>
              <a:defRPr/>
            </a:pPr>
            <a:r>
              <a:rPr lang="en-US" sz="2000" dirty="0" smtClean="0"/>
              <a:t>Irrigation systems – landscape, recreation, and agriculture</a:t>
            </a:r>
          </a:p>
          <a:p>
            <a:pPr marL="1085850" lvl="1" indent="-342900" eaLnBrk="1" hangingPunct="1">
              <a:lnSpc>
                <a:spcPct val="80000"/>
              </a:lnSpc>
              <a:buFont typeface="Arial" panose="020B0604020202020204" pitchFamily="34" charset="0"/>
              <a:buChar char="•"/>
              <a:defRPr/>
            </a:pPr>
            <a:r>
              <a:rPr lang="en-US" sz="2000" dirty="0" smtClean="0"/>
              <a:t>In Power Generation (2</a:t>
            </a:r>
            <a:r>
              <a:rPr lang="en-US" sz="2000" baseline="30000" dirty="0" smtClean="0"/>
              <a:t>nd</a:t>
            </a:r>
            <a:r>
              <a:rPr lang="en-US" sz="2000" dirty="0" smtClean="0"/>
              <a:t> largest user</a:t>
            </a:r>
            <a:r>
              <a:rPr lang="en-US" sz="2000" dirty="0" smtClean="0"/>
              <a:t>)</a:t>
            </a:r>
          </a:p>
          <a:p>
            <a:pPr marL="1085850" lvl="1" indent="-342900" eaLnBrk="1" hangingPunct="1">
              <a:lnSpc>
                <a:spcPct val="80000"/>
              </a:lnSpc>
              <a:buFont typeface="Arial" panose="020B0604020202020204" pitchFamily="34" charset="0"/>
              <a:buChar char="•"/>
              <a:defRPr/>
            </a:pPr>
            <a:r>
              <a:rPr lang="en-US" sz="2000" dirty="0" smtClean="0"/>
              <a:t>In manufacturing</a:t>
            </a:r>
            <a:endParaRPr lang="en-US" sz="2000" dirty="0" smtClean="0"/>
          </a:p>
          <a:p>
            <a:pPr marL="1085850" lvl="1" indent="-342900" eaLnBrk="1" hangingPunct="1">
              <a:lnSpc>
                <a:spcPct val="80000"/>
              </a:lnSpc>
              <a:buFont typeface="Arial" panose="020B0604020202020204" pitchFamily="34" charset="0"/>
              <a:buChar char="•"/>
              <a:defRPr/>
            </a:pPr>
            <a:r>
              <a:rPr lang="en-US" sz="2000" dirty="0" smtClean="0"/>
              <a:t>In the built environment</a:t>
            </a:r>
          </a:p>
          <a:p>
            <a:pPr marL="1085850" lvl="1" indent="-342900" eaLnBrk="1" hangingPunct="1">
              <a:lnSpc>
                <a:spcPct val="80000"/>
              </a:lnSpc>
              <a:buFont typeface="Arial" panose="020B0604020202020204" pitchFamily="34" charset="0"/>
              <a:buChar char="•"/>
              <a:defRPr/>
            </a:pPr>
            <a:endParaRPr lang="en-US" sz="2000" dirty="0"/>
          </a:p>
          <a:p>
            <a:pPr lvl="1" indent="0" eaLnBrk="1" hangingPunct="1">
              <a:lnSpc>
                <a:spcPct val="80000"/>
              </a:lnSpc>
              <a:buNone/>
              <a:defRPr/>
            </a:pPr>
            <a:endParaRPr lang="en-US" sz="2000" dirty="0"/>
          </a:p>
          <a:p>
            <a:pPr algn="l" eaLnBrk="1" hangingPunct="1">
              <a:lnSpc>
                <a:spcPct val="80000"/>
              </a:lnSpc>
              <a:defRPr/>
            </a:pPr>
            <a:r>
              <a:rPr lang="en-US" sz="1000" dirty="0"/>
              <a:t>Majors: ME, EE, CENVE, IME, </a:t>
            </a:r>
            <a:r>
              <a:rPr lang="en-US" sz="1000" dirty="0" smtClean="0"/>
              <a:t>GEN</a:t>
            </a:r>
            <a:r>
              <a:rPr lang="en-US" sz="1000" dirty="0"/>
              <a:t>, MATE, </a:t>
            </a:r>
            <a:r>
              <a:rPr lang="en-US" sz="1000" dirty="0" smtClean="0">
                <a:solidFill>
                  <a:srgbClr val="FFFF00"/>
                </a:solidFill>
              </a:rPr>
              <a:t>ARCH</a:t>
            </a:r>
            <a:r>
              <a:rPr lang="en-US" sz="1000" dirty="0">
                <a:solidFill>
                  <a:srgbClr val="FFFF00"/>
                </a:solidFill>
              </a:rPr>
              <a:t>, </a:t>
            </a:r>
            <a:r>
              <a:rPr lang="en-US" sz="1000" dirty="0" smtClean="0">
                <a:solidFill>
                  <a:srgbClr val="FFFF00"/>
                </a:solidFill>
              </a:rPr>
              <a:t>CRP, CM</a:t>
            </a:r>
            <a:r>
              <a:rPr lang="en-US" sz="1000" dirty="0">
                <a:solidFill>
                  <a:srgbClr val="FFFF00"/>
                </a:solidFill>
              </a:rPr>
              <a:t>, BRAE, </a:t>
            </a:r>
            <a:r>
              <a:rPr lang="en-US" sz="1000" dirty="0" smtClean="0">
                <a:solidFill>
                  <a:srgbClr val="FFFF00"/>
                </a:solidFill>
              </a:rPr>
              <a:t>AGB, NRM&amp;ES, BUS</a:t>
            </a:r>
            <a:r>
              <a:rPr lang="en-US" sz="1000" dirty="0">
                <a:solidFill>
                  <a:srgbClr val="FFFF00"/>
                </a:solidFill>
              </a:rPr>
              <a:t>, </a:t>
            </a:r>
            <a:r>
              <a:rPr lang="en-US" sz="1000" dirty="0" smtClean="0">
                <a:solidFill>
                  <a:srgbClr val="FFFF00"/>
                </a:solidFill>
              </a:rPr>
              <a:t>ECON, POLS</a:t>
            </a:r>
            <a:endParaRPr lang="en-US" sz="1000" dirty="0">
              <a:solidFill>
                <a:srgbClr val="FFFF00"/>
              </a:solidFill>
            </a:endParaRPr>
          </a:p>
          <a:p>
            <a:pPr algn="l" eaLnBrk="1" hangingPunct="1">
              <a:lnSpc>
                <a:spcPct val="80000"/>
              </a:lnSpc>
              <a:defRPr/>
            </a:pPr>
            <a:endParaRPr lang="en-US" sz="1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42027135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180975" y="1257300"/>
            <a:ext cx="8782050" cy="5514976"/>
          </a:xfrm>
        </p:spPr>
        <p:txBody>
          <a:bodyPr/>
          <a:lstStyle/>
          <a:p>
            <a:pPr eaLnBrk="1" hangingPunct="1">
              <a:lnSpc>
                <a:spcPct val="80000"/>
              </a:lnSpc>
              <a:defRPr/>
            </a:pPr>
            <a:r>
              <a:rPr lang="en-US" sz="2400" dirty="0" smtClean="0"/>
              <a:t>Area of Interest – Waste Reduction/Sustainable Materials</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000" dirty="0" smtClean="0"/>
              <a:t>Material Selection and Design for Manufacturing and Construction</a:t>
            </a:r>
          </a:p>
          <a:p>
            <a:pPr marL="1085850" lvl="1" indent="-342900" eaLnBrk="1" hangingPunct="1">
              <a:lnSpc>
                <a:spcPct val="80000"/>
              </a:lnSpc>
              <a:buFont typeface="Arial" panose="020B0604020202020204" pitchFamily="34" charset="0"/>
              <a:buChar char="•"/>
              <a:defRPr/>
            </a:pPr>
            <a:r>
              <a:rPr lang="en-US" sz="2000" dirty="0" smtClean="0"/>
              <a:t>Material life cycle design – “cradle to cradle”</a:t>
            </a:r>
          </a:p>
          <a:p>
            <a:pPr marL="1085850" lvl="1" indent="-342900" eaLnBrk="1" hangingPunct="1">
              <a:lnSpc>
                <a:spcPct val="80000"/>
              </a:lnSpc>
              <a:buFont typeface="Arial" panose="020B0604020202020204" pitchFamily="34" charset="0"/>
              <a:buChar char="•"/>
              <a:defRPr/>
            </a:pPr>
            <a:r>
              <a:rPr lang="en-US" sz="2000" dirty="0" smtClean="0"/>
              <a:t>Rapidly renewable and recycled/recyclable materials</a:t>
            </a:r>
          </a:p>
          <a:p>
            <a:pPr marL="1085850" lvl="1" indent="-342900" eaLnBrk="1" hangingPunct="1">
              <a:lnSpc>
                <a:spcPct val="80000"/>
              </a:lnSpc>
              <a:buFont typeface="Arial" panose="020B0604020202020204" pitchFamily="34" charset="0"/>
              <a:buChar char="•"/>
              <a:defRPr/>
            </a:pPr>
            <a:r>
              <a:rPr lang="en-US" sz="2000" dirty="0" smtClean="0"/>
              <a:t>High performance materials</a:t>
            </a:r>
          </a:p>
          <a:p>
            <a:pPr marL="1085850" lvl="1" indent="-342900" eaLnBrk="1" hangingPunct="1">
              <a:lnSpc>
                <a:spcPct val="80000"/>
              </a:lnSpc>
              <a:buFont typeface="Arial" panose="020B0604020202020204" pitchFamily="34" charset="0"/>
              <a:buChar char="•"/>
              <a:defRPr/>
            </a:pPr>
            <a:r>
              <a:rPr lang="en-US" sz="2000" dirty="0" smtClean="0"/>
              <a:t>Concrete design (produces 6-8% of global CO2, fly ash issue)</a:t>
            </a:r>
          </a:p>
          <a:p>
            <a:pPr marL="1085850" lvl="1" indent="-342900" eaLnBrk="1" hangingPunct="1">
              <a:lnSpc>
                <a:spcPct val="80000"/>
              </a:lnSpc>
              <a:buFont typeface="Arial" panose="020B0604020202020204" pitchFamily="34" charset="0"/>
              <a:buChar char="•"/>
              <a:defRPr/>
            </a:pPr>
            <a:endParaRPr lang="en-US" sz="2000" dirty="0" smtClean="0"/>
          </a:p>
          <a:p>
            <a:pPr marL="342900" indent="-342900" algn="l" eaLnBrk="1" hangingPunct="1">
              <a:lnSpc>
                <a:spcPct val="80000"/>
              </a:lnSpc>
              <a:buFont typeface="Arial" panose="020B0604020202020204" pitchFamily="34" charset="0"/>
              <a:buChar char="•"/>
              <a:defRPr/>
            </a:pPr>
            <a:r>
              <a:rPr lang="en-US" sz="2000" dirty="0" smtClean="0"/>
              <a:t>Waste Reduction</a:t>
            </a:r>
          </a:p>
          <a:p>
            <a:pPr marL="1085850" lvl="1" indent="-342900" eaLnBrk="1" hangingPunct="1">
              <a:lnSpc>
                <a:spcPct val="80000"/>
              </a:lnSpc>
              <a:buFont typeface="Arial" panose="020B0604020202020204" pitchFamily="34" charset="0"/>
              <a:buChar char="•"/>
              <a:defRPr/>
            </a:pPr>
            <a:r>
              <a:rPr lang="en-US" sz="2000" dirty="0" smtClean="0"/>
              <a:t>Design for reuse and recyclability</a:t>
            </a:r>
          </a:p>
          <a:p>
            <a:pPr marL="1085850" lvl="1" indent="-342900" eaLnBrk="1" hangingPunct="1">
              <a:lnSpc>
                <a:spcPct val="80000"/>
              </a:lnSpc>
              <a:buFont typeface="Arial" panose="020B0604020202020204" pitchFamily="34" charset="0"/>
              <a:buChar char="•"/>
              <a:defRPr/>
            </a:pPr>
            <a:r>
              <a:rPr lang="en-US" sz="2000" dirty="0" smtClean="0"/>
              <a:t>Integrated product design</a:t>
            </a:r>
            <a:endParaRPr lang="en-US" sz="2000" dirty="0"/>
          </a:p>
          <a:p>
            <a:pPr marL="1085850" lvl="1" indent="-342900" eaLnBrk="1" hangingPunct="1">
              <a:lnSpc>
                <a:spcPct val="80000"/>
              </a:lnSpc>
              <a:buFont typeface="Arial" panose="020B0604020202020204" pitchFamily="34" charset="0"/>
              <a:buChar char="•"/>
              <a:defRPr/>
            </a:pPr>
            <a:r>
              <a:rPr lang="en-US" sz="2000" dirty="0" smtClean="0"/>
              <a:t>Packaging design</a:t>
            </a:r>
          </a:p>
          <a:p>
            <a:pPr marL="342900" indent="-342900" algn="l" eaLnBrk="1" hangingPunct="1">
              <a:lnSpc>
                <a:spcPct val="80000"/>
              </a:lnSpc>
              <a:buFont typeface="Arial" panose="020B0604020202020204" pitchFamily="34" charset="0"/>
              <a:buChar char="•"/>
              <a:defRPr/>
            </a:pPr>
            <a:endParaRPr lang="en-US" sz="2000" dirty="0"/>
          </a:p>
          <a:p>
            <a:pPr marL="342900" indent="-342900" algn="l" eaLnBrk="1" hangingPunct="1">
              <a:lnSpc>
                <a:spcPct val="80000"/>
              </a:lnSpc>
              <a:buFont typeface="Arial" panose="020B0604020202020204" pitchFamily="34" charset="0"/>
              <a:buChar char="•"/>
              <a:defRPr/>
            </a:pPr>
            <a:r>
              <a:rPr lang="en-US" sz="2000" dirty="0" smtClean="0"/>
              <a:t>Waste Management</a:t>
            </a:r>
          </a:p>
          <a:p>
            <a:pPr marL="1085850" lvl="1" indent="-342900" eaLnBrk="1" hangingPunct="1">
              <a:lnSpc>
                <a:spcPct val="80000"/>
              </a:lnSpc>
              <a:buFont typeface="Arial" panose="020B0604020202020204" pitchFamily="34" charset="0"/>
              <a:buChar char="•"/>
              <a:defRPr/>
            </a:pPr>
            <a:r>
              <a:rPr lang="en-US" sz="2000" dirty="0" smtClean="0"/>
              <a:t>Recycling and landfill optimization</a:t>
            </a:r>
          </a:p>
          <a:p>
            <a:pPr marL="1085850" lvl="1" indent="-342900" eaLnBrk="1" hangingPunct="1">
              <a:lnSpc>
                <a:spcPct val="80000"/>
              </a:lnSpc>
              <a:buFont typeface="Arial" panose="020B0604020202020204" pitchFamily="34" charset="0"/>
              <a:buChar char="•"/>
              <a:defRPr/>
            </a:pPr>
            <a:r>
              <a:rPr lang="en-US" sz="2000" dirty="0" smtClean="0"/>
              <a:t>Waste as an alternate fuel</a:t>
            </a:r>
            <a:endParaRPr lang="en-US" sz="2000" dirty="0"/>
          </a:p>
          <a:p>
            <a:pPr lvl="1" indent="0" eaLnBrk="1" hangingPunct="1">
              <a:lnSpc>
                <a:spcPct val="80000"/>
              </a:lnSpc>
              <a:buNone/>
              <a:defRPr/>
            </a:pPr>
            <a:endParaRPr lang="en-US" sz="2000" dirty="0"/>
          </a:p>
          <a:p>
            <a:pPr algn="l" eaLnBrk="1" hangingPunct="1">
              <a:lnSpc>
                <a:spcPct val="80000"/>
              </a:lnSpc>
              <a:defRPr/>
            </a:pPr>
            <a:r>
              <a:rPr lang="en-US" sz="1000" dirty="0"/>
              <a:t>Majors: ME, EE, CE, ENVE, IME, AERO, BMED, GEN, MATE, CPE, </a:t>
            </a:r>
            <a:r>
              <a:rPr lang="en-US" sz="1000" dirty="0" smtClean="0">
                <a:solidFill>
                  <a:srgbClr val="FFFF00"/>
                </a:solidFill>
              </a:rPr>
              <a:t>ARCH</a:t>
            </a:r>
            <a:r>
              <a:rPr lang="en-US" sz="1000" dirty="0">
                <a:solidFill>
                  <a:srgbClr val="FFFF00"/>
                </a:solidFill>
              </a:rPr>
              <a:t>, CRP, CM, BRAE, </a:t>
            </a:r>
            <a:r>
              <a:rPr lang="en-US" sz="1000" dirty="0" smtClean="0">
                <a:solidFill>
                  <a:srgbClr val="FFFF00"/>
                </a:solidFill>
              </a:rPr>
              <a:t>AGB, NRM&amp;ES, </a:t>
            </a:r>
            <a:r>
              <a:rPr lang="en-US" sz="1000" dirty="0">
                <a:solidFill>
                  <a:srgbClr val="FFFF00"/>
                </a:solidFill>
              </a:rPr>
              <a:t>BUS, ECON, POLS</a:t>
            </a:r>
          </a:p>
          <a:p>
            <a:pPr algn="l" eaLnBrk="1" hangingPunct="1">
              <a:lnSpc>
                <a:spcPct val="80000"/>
              </a:lnSpc>
              <a:defRPr/>
            </a:pPr>
            <a:endParaRPr lang="en-US" sz="1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985049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257299"/>
            <a:ext cx="8448675" cy="5191125"/>
          </a:xfrm>
        </p:spPr>
        <p:txBody>
          <a:bodyPr/>
          <a:lstStyle/>
          <a:p>
            <a:pPr eaLnBrk="1" hangingPunct="1">
              <a:lnSpc>
                <a:spcPct val="80000"/>
              </a:lnSpc>
              <a:defRPr/>
            </a:pPr>
            <a:r>
              <a:rPr lang="en-US" sz="2400" dirty="0" smtClean="0"/>
              <a:t>Workshop </a:t>
            </a:r>
            <a:r>
              <a:rPr lang="en-US" sz="2400" dirty="0" smtClean="0"/>
              <a:t>session #3 – Findings on Curriculum, Research, and Projects:</a:t>
            </a:r>
          </a:p>
          <a:p>
            <a:pPr eaLnBrk="1" hangingPunct="1">
              <a:lnSpc>
                <a:spcPct val="80000"/>
              </a:lnSpc>
              <a:defRPr/>
            </a:pPr>
            <a:endParaRPr lang="en-US" sz="2400" dirty="0" smtClean="0"/>
          </a:p>
          <a:p>
            <a:pPr algn="l" eaLnBrk="1" hangingPunct="1">
              <a:lnSpc>
                <a:spcPct val="80000"/>
              </a:lnSpc>
              <a:spcAft>
                <a:spcPts val="600"/>
              </a:spcAft>
              <a:defRPr/>
            </a:pPr>
            <a:r>
              <a:rPr lang="en-US" sz="2400" dirty="0" smtClean="0"/>
              <a:t>Common themes – challenges and aspirations:</a:t>
            </a:r>
          </a:p>
          <a:p>
            <a:pPr algn="l" eaLnBrk="1" hangingPunct="1">
              <a:lnSpc>
                <a:spcPct val="80000"/>
              </a:lnSpc>
              <a:spcAft>
                <a:spcPts val="600"/>
              </a:spcAft>
              <a:defRPr/>
            </a:pPr>
            <a:endParaRPr lang="en-US" sz="800" dirty="0" smtClean="0"/>
          </a:p>
          <a:p>
            <a:pPr marL="342900" indent="-342900" algn="l" eaLnBrk="1" hangingPunct="1">
              <a:lnSpc>
                <a:spcPct val="80000"/>
              </a:lnSpc>
              <a:spcAft>
                <a:spcPts val="600"/>
              </a:spcAft>
              <a:buFont typeface="Arial" panose="020B0604020202020204" pitchFamily="34" charset="0"/>
              <a:buChar char="•"/>
              <a:defRPr/>
            </a:pPr>
            <a:r>
              <a:rPr lang="en-US" sz="2000" dirty="0" smtClean="0"/>
              <a:t>We often don’t teach sustainability explicitly, but discuss elements</a:t>
            </a:r>
          </a:p>
          <a:p>
            <a:pPr marL="342900" indent="-342900" algn="l" eaLnBrk="1" hangingPunct="1">
              <a:lnSpc>
                <a:spcPct val="80000"/>
              </a:lnSpc>
              <a:spcAft>
                <a:spcPts val="600"/>
              </a:spcAft>
              <a:buFont typeface="Arial" panose="020B0604020202020204" pitchFamily="34" charset="0"/>
              <a:buChar char="•"/>
              <a:defRPr/>
            </a:pPr>
            <a:r>
              <a:rPr lang="en-US" sz="2000" dirty="0" smtClean="0"/>
              <a:t>Faculty are interested, but are busy teaching fundamentals of discipline/technology</a:t>
            </a:r>
          </a:p>
          <a:p>
            <a:pPr marL="342900" indent="-342900" algn="l" eaLnBrk="1" hangingPunct="1">
              <a:lnSpc>
                <a:spcPct val="80000"/>
              </a:lnSpc>
              <a:spcAft>
                <a:spcPts val="600"/>
              </a:spcAft>
              <a:buFont typeface="Arial" panose="020B0604020202020204" pitchFamily="34" charset="0"/>
              <a:buChar char="•"/>
              <a:defRPr/>
            </a:pPr>
            <a:r>
              <a:rPr lang="en-US" sz="2000" dirty="0" smtClean="0"/>
              <a:t>Widespread interest </a:t>
            </a:r>
            <a:r>
              <a:rPr lang="en-US" sz="2000" dirty="0" smtClean="0"/>
              <a:t>in more interdisciplinary opportunities</a:t>
            </a:r>
          </a:p>
          <a:p>
            <a:pPr marL="342900" indent="-342900" algn="l" eaLnBrk="1" hangingPunct="1">
              <a:lnSpc>
                <a:spcPct val="80000"/>
              </a:lnSpc>
              <a:spcAft>
                <a:spcPts val="600"/>
              </a:spcAft>
              <a:buFont typeface="Arial" panose="020B0604020202020204" pitchFamily="34" charset="0"/>
              <a:buChar char="•"/>
              <a:defRPr/>
            </a:pPr>
            <a:r>
              <a:rPr lang="en-US" sz="2000" dirty="0" smtClean="0"/>
              <a:t>Many current interdisciplinary projects tell a compelling sustainability story, but are not marketed that way</a:t>
            </a:r>
          </a:p>
          <a:p>
            <a:pPr marL="342900" indent="-342900" algn="l" eaLnBrk="1" hangingPunct="1">
              <a:lnSpc>
                <a:spcPct val="80000"/>
              </a:lnSpc>
              <a:spcAft>
                <a:spcPts val="600"/>
              </a:spcAft>
              <a:buFont typeface="Arial" panose="020B0604020202020204" pitchFamily="34" charset="0"/>
              <a:buChar char="•"/>
              <a:defRPr/>
            </a:pPr>
            <a:r>
              <a:rPr lang="en-US" sz="2000" dirty="0" smtClean="0"/>
              <a:t>Structure desired for better connection, communication, and visibility</a:t>
            </a:r>
          </a:p>
          <a:p>
            <a:pPr marL="342900" indent="-342900" algn="l" eaLnBrk="1" hangingPunct="1">
              <a:lnSpc>
                <a:spcPct val="80000"/>
              </a:lnSpc>
              <a:spcAft>
                <a:spcPts val="600"/>
              </a:spcAft>
              <a:buFont typeface="Arial" panose="020B0604020202020204" pitchFamily="34" charset="0"/>
              <a:buChar char="•"/>
              <a:defRPr/>
            </a:pPr>
            <a:r>
              <a:rPr lang="en-US" sz="2000" dirty="0" smtClean="0"/>
              <a:t>Not sure how to integrate sustainability into existing curriculum</a:t>
            </a:r>
          </a:p>
          <a:p>
            <a:pPr marL="342900" indent="-342900" algn="l" eaLnBrk="1" hangingPunct="1">
              <a:lnSpc>
                <a:spcPct val="80000"/>
              </a:lnSpc>
              <a:spcAft>
                <a:spcPts val="600"/>
              </a:spcAft>
              <a:buFont typeface="Arial" panose="020B0604020202020204" pitchFamily="34" charset="0"/>
              <a:buChar char="•"/>
              <a:defRPr/>
            </a:pPr>
            <a:r>
              <a:rPr lang="en-US" sz="2000" dirty="0" smtClean="0"/>
              <a:t>Difficulty articulating “social equity” in engineering programs</a:t>
            </a:r>
          </a:p>
          <a:p>
            <a:pPr marL="342900" indent="-342900" algn="l" eaLnBrk="1" hangingPunct="1">
              <a:lnSpc>
                <a:spcPct val="80000"/>
              </a:lnSpc>
              <a:spcAft>
                <a:spcPts val="600"/>
              </a:spcAft>
              <a:buFont typeface="Arial" panose="020B0604020202020204" pitchFamily="34" charset="0"/>
              <a:buChar char="•"/>
              <a:defRPr/>
            </a:pPr>
            <a:r>
              <a:rPr lang="en-US" sz="2000" dirty="0" smtClean="0"/>
              <a:t>Coverage of professional ethics needs improvement</a:t>
            </a:r>
          </a:p>
          <a:p>
            <a:pPr marL="342900" indent="-342900" algn="l" eaLnBrk="1" hangingPunct="1">
              <a:lnSpc>
                <a:spcPct val="80000"/>
              </a:lnSpc>
              <a:buFont typeface="Arial" panose="020B0604020202020204" pitchFamily="34" charset="0"/>
              <a:buChar char="•"/>
              <a:defRPr/>
            </a:pPr>
            <a:endParaRPr lang="en-US" sz="2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6365153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257299"/>
            <a:ext cx="8448675" cy="5191125"/>
          </a:xfrm>
        </p:spPr>
        <p:txBody>
          <a:bodyPr/>
          <a:lstStyle/>
          <a:p>
            <a:pPr eaLnBrk="1" hangingPunct="1">
              <a:lnSpc>
                <a:spcPct val="80000"/>
              </a:lnSpc>
              <a:defRPr/>
            </a:pPr>
            <a:r>
              <a:rPr lang="en-US" sz="2400" dirty="0" smtClean="0"/>
              <a:t>Workshop </a:t>
            </a:r>
            <a:r>
              <a:rPr lang="en-US" sz="2400" dirty="0" smtClean="0"/>
              <a:t>session #3 – Visioning Exercise:</a:t>
            </a:r>
          </a:p>
          <a:p>
            <a:pPr eaLnBrk="1" hangingPunct="1">
              <a:lnSpc>
                <a:spcPct val="80000"/>
              </a:lnSpc>
              <a:defRPr/>
            </a:pPr>
            <a:endParaRPr lang="en-US" sz="2400" dirty="0" smtClean="0"/>
          </a:p>
          <a:p>
            <a:pPr algn="l" eaLnBrk="1" hangingPunct="1">
              <a:lnSpc>
                <a:spcPct val="80000"/>
              </a:lnSpc>
              <a:spcAft>
                <a:spcPts val="600"/>
              </a:spcAft>
              <a:defRPr/>
            </a:pPr>
            <a:r>
              <a:rPr lang="en-US" sz="2400" dirty="0" smtClean="0"/>
              <a:t>Define the future of SEI for the College</a:t>
            </a:r>
          </a:p>
          <a:p>
            <a:pPr marL="342900" indent="-342900" algn="l" eaLnBrk="1" hangingPunct="1">
              <a:lnSpc>
                <a:spcPct val="80000"/>
              </a:lnSpc>
              <a:spcAft>
                <a:spcPts val="600"/>
              </a:spcAft>
              <a:buFont typeface="Arial" panose="020B0604020202020204" pitchFamily="34" charset="0"/>
              <a:buChar char="•"/>
              <a:defRPr/>
            </a:pPr>
            <a:r>
              <a:rPr lang="en-US" sz="2000" dirty="0" smtClean="0"/>
              <a:t>Should focus  be broad/holistic or narrow/targeted?</a:t>
            </a:r>
          </a:p>
          <a:p>
            <a:pPr marL="342900" indent="-342900" algn="l" eaLnBrk="1" hangingPunct="1">
              <a:lnSpc>
                <a:spcPct val="80000"/>
              </a:lnSpc>
              <a:spcAft>
                <a:spcPts val="600"/>
              </a:spcAft>
              <a:buFont typeface="Arial" panose="020B0604020202020204" pitchFamily="34" charset="0"/>
              <a:buChar char="•"/>
              <a:defRPr/>
            </a:pPr>
            <a:r>
              <a:rPr lang="en-US" sz="2000" dirty="0" smtClean="0"/>
              <a:t>Curriculum recommendations</a:t>
            </a:r>
          </a:p>
          <a:p>
            <a:pPr marL="1085850" lvl="1" indent="-342900" eaLnBrk="1" hangingPunct="1">
              <a:lnSpc>
                <a:spcPct val="80000"/>
              </a:lnSpc>
              <a:spcAft>
                <a:spcPts val="600"/>
              </a:spcAft>
              <a:buFont typeface="Arial" panose="020B0604020202020204" pitchFamily="34" charset="0"/>
              <a:buChar char="•"/>
              <a:defRPr/>
            </a:pPr>
            <a:r>
              <a:rPr lang="en-US" sz="1600" dirty="0" smtClean="0"/>
              <a:t>How do we address course assessment and graduation </a:t>
            </a:r>
            <a:r>
              <a:rPr lang="en-US" sz="1600" dirty="0" smtClean="0"/>
              <a:t>requirement?</a:t>
            </a:r>
            <a:endParaRPr lang="en-US" sz="1600" dirty="0" smtClean="0"/>
          </a:p>
          <a:p>
            <a:pPr marL="1085850" lvl="1" indent="-342900" eaLnBrk="1" hangingPunct="1">
              <a:lnSpc>
                <a:spcPct val="80000"/>
              </a:lnSpc>
              <a:spcAft>
                <a:spcPts val="600"/>
              </a:spcAft>
              <a:buFont typeface="Arial" panose="020B0604020202020204" pitchFamily="34" charset="0"/>
              <a:buChar char="•"/>
              <a:defRPr/>
            </a:pPr>
            <a:r>
              <a:rPr lang="en-US" sz="1600" dirty="0" smtClean="0"/>
              <a:t>Majors, minors, or </a:t>
            </a:r>
            <a:r>
              <a:rPr lang="en-US" sz="1600" dirty="0" smtClean="0"/>
              <a:t>certificate?</a:t>
            </a:r>
            <a:endParaRPr lang="en-US" sz="1600" dirty="0" smtClean="0"/>
          </a:p>
          <a:p>
            <a:pPr marL="342900" indent="-342900" algn="l" eaLnBrk="1" hangingPunct="1">
              <a:lnSpc>
                <a:spcPct val="80000"/>
              </a:lnSpc>
              <a:spcAft>
                <a:spcPts val="600"/>
              </a:spcAft>
              <a:buFont typeface="Arial" panose="020B0604020202020204" pitchFamily="34" charset="0"/>
              <a:buChar char="•"/>
              <a:defRPr/>
            </a:pPr>
            <a:r>
              <a:rPr lang="en-US" sz="2000" dirty="0" smtClean="0"/>
              <a:t>Organizational structure</a:t>
            </a:r>
          </a:p>
          <a:p>
            <a:pPr marL="1085850" lvl="1" indent="-342900" eaLnBrk="1" hangingPunct="1">
              <a:lnSpc>
                <a:spcPct val="80000"/>
              </a:lnSpc>
              <a:spcAft>
                <a:spcPts val="600"/>
              </a:spcAft>
              <a:buFont typeface="Arial" panose="020B0604020202020204" pitchFamily="34" charset="0"/>
              <a:buChar char="•"/>
              <a:defRPr/>
            </a:pPr>
            <a:r>
              <a:rPr lang="en-US" sz="1600" dirty="0" smtClean="0"/>
              <a:t>Centers and Institutes</a:t>
            </a:r>
          </a:p>
          <a:p>
            <a:pPr marL="1085850" lvl="1" indent="-342900" eaLnBrk="1" hangingPunct="1">
              <a:lnSpc>
                <a:spcPct val="80000"/>
              </a:lnSpc>
              <a:spcAft>
                <a:spcPts val="600"/>
              </a:spcAft>
              <a:buFont typeface="Arial" panose="020B0604020202020204" pitchFamily="34" charset="0"/>
              <a:buChar char="•"/>
              <a:defRPr/>
            </a:pPr>
            <a:r>
              <a:rPr lang="en-US" sz="1600" dirty="0" smtClean="0"/>
              <a:t>Committee or task force</a:t>
            </a:r>
          </a:p>
          <a:p>
            <a:pPr marL="342900" indent="-342900" algn="l" eaLnBrk="1" hangingPunct="1">
              <a:lnSpc>
                <a:spcPct val="80000"/>
              </a:lnSpc>
              <a:spcAft>
                <a:spcPts val="600"/>
              </a:spcAft>
              <a:buFont typeface="Arial" panose="020B0604020202020204" pitchFamily="34" charset="0"/>
              <a:buChar char="•"/>
              <a:defRPr/>
            </a:pPr>
            <a:r>
              <a:rPr lang="en-US" sz="2400" dirty="0" smtClean="0"/>
              <a:t>Advancement opportunities</a:t>
            </a:r>
          </a:p>
          <a:p>
            <a:pPr marL="342900" indent="-342900" algn="l" eaLnBrk="1" hangingPunct="1">
              <a:lnSpc>
                <a:spcPct val="80000"/>
              </a:lnSpc>
              <a:spcAft>
                <a:spcPts val="600"/>
              </a:spcAft>
              <a:buFont typeface="Arial" panose="020B0604020202020204" pitchFamily="34" charset="0"/>
              <a:buChar char="•"/>
              <a:defRPr/>
            </a:pPr>
            <a:r>
              <a:rPr lang="en-US" sz="2400" dirty="0" smtClean="0"/>
              <a:t>New Name?</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40530368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333499"/>
            <a:ext cx="8543925" cy="5095875"/>
          </a:xfrm>
        </p:spPr>
        <p:txBody>
          <a:bodyPr/>
          <a:lstStyle/>
          <a:p>
            <a:pPr eaLnBrk="1" hangingPunct="1">
              <a:lnSpc>
                <a:spcPct val="80000"/>
              </a:lnSpc>
              <a:defRPr/>
            </a:pPr>
            <a:endParaRPr lang="en-US" b="1" dirty="0" smtClean="0"/>
          </a:p>
          <a:p>
            <a:pPr eaLnBrk="1" hangingPunct="1">
              <a:lnSpc>
                <a:spcPct val="80000"/>
              </a:lnSpc>
              <a:defRPr/>
            </a:pPr>
            <a:endParaRPr lang="en-US" sz="24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 y="1220271"/>
            <a:ext cx="8638619" cy="53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9662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152525"/>
            <a:ext cx="8448675" cy="5438775"/>
          </a:xfrm>
        </p:spPr>
        <p:txBody>
          <a:bodyPr/>
          <a:lstStyle/>
          <a:p>
            <a:pPr eaLnBrk="1" hangingPunct="1">
              <a:lnSpc>
                <a:spcPct val="80000"/>
              </a:lnSpc>
              <a:defRPr/>
            </a:pPr>
            <a:r>
              <a:rPr lang="en-US" sz="2400" dirty="0" smtClean="0"/>
              <a:t>Findings</a:t>
            </a:r>
            <a:endParaRPr lang="en-US" sz="2400" dirty="0" smtClean="0"/>
          </a:p>
          <a:p>
            <a:pPr algn="l" eaLnBrk="1" hangingPunct="1">
              <a:lnSpc>
                <a:spcPct val="80000"/>
              </a:lnSpc>
              <a:defRPr/>
            </a:pPr>
            <a:r>
              <a:rPr lang="en-US" sz="2400" dirty="0" smtClean="0"/>
              <a:t>Student perspectives:</a:t>
            </a:r>
          </a:p>
          <a:p>
            <a:pPr algn="l" eaLnBrk="1" hangingPunct="1">
              <a:lnSpc>
                <a:spcPct val="80000"/>
              </a:lnSpc>
              <a:defRPr/>
            </a:pPr>
            <a:endParaRPr lang="en-US" sz="1000" dirty="0" smtClean="0"/>
          </a:p>
          <a:p>
            <a:pPr marL="285750" indent="-285750" algn="l" eaLnBrk="1" hangingPunct="1">
              <a:buFont typeface="Arial" panose="020B0604020202020204" pitchFamily="34" charset="0"/>
              <a:buChar char="•"/>
              <a:defRPr/>
            </a:pPr>
            <a:r>
              <a:rPr lang="en-US" sz="1800" dirty="0" smtClean="0"/>
              <a:t>Learned primarily at home and in family – environmental awareness</a:t>
            </a:r>
          </a:p>
          <a:p>
            <a:pPr marL="285750" indent="-285750" algn="l" eaLnBrk="1" hangingPunct="1">
              <a:buFont typeface="Arial" panose="020B0604020202020204" pitchFamily="34" charset="0"/>
              <a:buChar char="•"/>
              <a:defRPr/>
            </a:pPr>
            <a:r>
              <a:rPr lang="en-US" sz="1800" dirty="0" smtClean="0"/>
              <a:t>Changing culture/lifestyle and social media</a:t>
            </a:r>
          </a:p>
          <a:p>
            <a:pPr marL="285750" indent="-285750" algn="l" eaLnBrk="1" hangingPunct="1">
              <a:buFont typeface="Arial" panose="020B0604020202020204" pitchFamily="34" charset="0"/>
              <a:buChar char="•"/>
              <a:defRPr/>
            </a:pPr>
            <a:r>
              <a:rPr lang="en-US" sz="1800" dirty="0" smtClean="0"/>
              <a:t>Desire for </a:t>
            </a:r>
            <a:r>
              <a:rPr lang="en-US" sz="1800" dirty="0" smtClean="0"/>
              <a:t>meaningful job/career</a:t>
            </a:r>
          </a:p>
          <a:p>
            <a:pPr marL="285750" indent="-285750" algn="l" eaLnBrk="1" hangingPunct="1">
              <a:buFont typeface="Arial" panose="020B0604020202020204" pitchFamily="34" charset="0"/>
              <a:buChar char="•"/>
              <a:defRPr/>
            </a:pPr>
            <a:r>
              <a:rPr lang="en-US" sz="1800" dirty="0" smtClean="0"/>
              <a:t>Integral part of Architecture, not articulated in most Engineering coursework</a:t>
            </a:r>
          </a:p>
          <a:p>
            <a:pPr marL="285750" indent="-285750" algn="l" eaLnBrk="1" hangingPunct="1">
              <a:buFont typeface="Arial" panose="020B0604020202020204" pitchFamily="34" charset="0"/>
              <a:buChar char="•"/>
              <a:defRPr/>
            </a:pPr>
            <a:r>
              <a:rPr lang="en-US" sz="1800" dirty="0" smtClean="0"/>
              <a:t>Lots of clubs/projects to choose from, but found by accident</a:t>
            </a:r>
          </a:p>
          <a:p>
            <a:pPr marL="285750" indent="-285750" algn="l" eaLnBrk="1" hangingPunct="1">
              <a:buFont typeface="Arial" panose="020B0604020202020204" pitchFamily="34" charset="0"/>
              <a:buChar char="•"/>
              <a:defRPr/>
            </a:pPr>
            <a:r>
              <a:rPr lang="en-US" sz="1800" dirty="0" smtClean="0"/>
              <a:t>No </a:t>
            </a:r>
            <a:r>
              <a:rPr lang="en-US" sz="1800" dirty="0"/>
              <a:t>cross disciplinary </a:t>
            </a:r>
            <a:r>
              <a:rPr lang="en-US" sz="1800" dirty="0" smtClean="0"/>
              <a:t>look at sustainability or climate change for engineers</a:t>
            </a:r>
          </a:p>
          <a:p>
            <a:pPr marL="285750" indent="-285750" algn="l" eaLnBrk="1" hangingPunct="1">
              <a:buFont typeface="Arial" panose="020B0604020202020204" pitchFamily="34" charset="0"/>
              <a:buChar char="•"/>
              <a:defRPr/>
            </a:pPr>
            <a:r>
              <a:rPr lang="en-US" sz="1800" dirty="0" smtClean="0"/>
              <a:t>Sustainability = good engineering</a:t>
            </a:r>
          </a:p>
          <a:p>
            <a:pPr marL="285750" indent="-285750" algn="l" eaLnBrk="1" hangingPunct="1">
              <a:buFont typeface="Arial" panose="020B0604020202020204" pitchFamily="34" charset="0"/>
              <a:buChar char="•"/>
              <a:defRPr/>
            </a:pPr>
            <a:r>
              <a:rPr lang="en-US" sz="1800" dirty="0" smtClean="0"/>
              <a:t>Coursework is too highly structured</a:t>
            </a:r>
          </a:p>
          <a:p>
            <a:pPr marL="285750" indent="-285750" algn="l" eaLnBrk="1" hangingPunct="1">
              <a:buFont typeface="Arial" panose="020B0604020202020204" pitchFamily="34" charset="0"/>
              <a:buChar char="•"/>
              <a:defRPr/>
            </a:pPr>
            <a:r>
              <a:rPr lang="en-US" sz="1800" dirty="0" smtClean="0"/>
              <a:t>Would like to see sustainability in GE, and renewable energy integrated into required engineering courses</a:t>
            </a:r>
            <a:endParaRPr lang="en-US" sz="18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15666393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19074" y="1152525"/>
            <a:ext cx="8829675" cy="5438775"/>
          </a:xfrm>
        </p:spPr>
        <p:txBody>
          <a:bodyPr/>
          <a:lstStyle/>
          <a:p>
            <a:pPr eaLnBrk="1" hangingPunct="1">
              <a:lnSpc>
                <a:spcPct val="80000"/>
              </a:lnSpc>
              <a:defRPr/>
            </a:pPr>
            <a:r>
              <a:rPr lang="en-US" sz="2400" dirty="0" smtClean="0"/>
              <a:t>Findings</a:t>
            </a:r>
            <a:endParaRPr lang="en-US" sz="2400" dirty="0" smtClean="0"/>
          </a:p>
          <a:p>
            <a:pPr algn="l" eaLnBrk="1" hangingPunct="1">
              <a:lnSpc>
                <a:spcPct val="80000"/>
              </a:lnSpc>
              <a:defRPr/>
            </a:pPr>
            <a:r>
              <a:rPr lang="en-US" sz="2400" dirty="0" smtClean="0"/>
              <a:t>Employer perspectives:</a:t>
            </a:r>
          </a:p>
          <a:p>
            <a:pPr algn="l" eaLnBrk="1" hangingPunct="1">
              <a:lnSpc>
                <a:spcPct val="80000"/>
              </a:lnSpc>
              <a:defRPr/>
            </a:pPr>
            <a:endParaRPr lang="en-US" sz="1000" dirty="0" smtClean="0"/>
          </a:p>
          <a:p>
            <a:pPr marL="285750" indent="-285750" algn="l" eaLnBrk="1" hangingPunct="1">
              <a:buFont typeface="Arial" panose="020B0604020202020204" pitchFamily="34" charset="0"/>
              <a:buChar char="•"/>
              <a:defRPr/>
            </a:pPr>
            <a:r>
              <a:rPr lang="en-US" sz="1800" dirty="0" smtClean="0"/>
              <a:t>Sustainability IS part of corporate culture:</a:t>
            </a:r>
          </a:p>
          <a:p>
            <a:pPr marL="1028700" lvl="1" eaLnBrk="1" hangingPunct="1">
              <a:buFont typeface="Arial" panose="020B0604020202020204" pitchFamily="34" charset="0"/>
              <a:buChar char="•"/>
              <a:defRPr/>
            </a:pPr>
            <a:r>
              <a:rPr lang="en-US" sz="1400" dirty="0" smtClean="0"/>
              <a:t>Bottom line issue – control cost, enhance revenue</a:t>
            </a:r>
          </a:p>
          <a:p>
            <a:pPr marL="1028700" lvl="1" eaLnBrk="1" hangingPunct="1">
              <a:buFont typeface="Arial" panose="020B0604020202020204" pitchFamily="34" charset="0"/>
              <a:buChar char="•"/>
              <a:defRPr/>
            </a:pPr>
            <a:r>
              <a:rPr lang="en-US" sz="1400" dirty="0" smtClean="0"/>
              <a:t>Corporate image, transparency, and public relations</a:t>
            </a:r>
          </a:p>
          <a:p>
            <a:pPr marL="1028700" lvl="1" eaLnBrk="1" hangingPunct="1">
              <a:buFont typeface="Arial" panose="020B0604020202020204" pitchFamily="34" charset="0"/>
              <a:buChar char="•"/>
              <a:defRPr/>
            </a:pPr>
            <a:r>
              <a:rPr lang="en-US" sz="1400" dirty="0" smtClean="0"/>
              <a:t>It is a company  goal because it is a customer goal</a:t>
            </a:r>
            <a:endParaRPr lang="en-US" sz="1400" dirty="0" smtClean="0"/>
          </a:p>
          <a:p>
            <a:pPr marL="285750" indent="-285750" algn="l" eaLnBrk="1" hangingPunct="1">
              <a:buFont typeface="Arial" panose="020B0604020202020204" pitchFamily="34" charset="0"/>
              <a:buChar char="•"/>
              <a:defRPr/>
            </a:pPr>
            <a:r>
              <a:rPr lang="en-US" sz="1800" dirty="0" smtClean="0"/>
              <a:t>Seeking students with excellent work habits, perseverance, ability to learn/adapt</a:t>
            </a:r>
          </a:p>
          <a:p>
            <a:pPr marL="285750" indent="-285750" algn="l" eaLnBrk="1" hangingPunct="1">
              <a:buFont typeface="Arial" panose="020B0604020202020204" pitchFamily="34" charset="0"/>
              <a:buChar char="•"/>
              <a:defRPr/>
            </a:pPr>
            <a:r>
              <a:rPr lang="en-US" sz="1800" dirty="0" smtClean="0"/>
              <a:t>Students are technically strong, but there is a scarcity of:</a:t>
            </a:r>
          </a:p>
          <a:p>
            <a:pPr marL="1028700" lvl="1" eaLnBrk="1" hangingPunct="1">
              <a:buFont typeface="Arial" panose="020B0604020202020204" pitchFamily="34" charset="0"/>
              <a:buChar char="•"/>
              <a:defRPr/>
            </a:pPr>
            <a:r>
              <a:rPr lang="en-US" sz="1400" dirty="0" smtClean="0"/>
              <a:t>Maturity and holistic/human development</a:t>
            </a:r>
          </a:p>
          <a:p>
            <a:pPr marL="1028700" lvl="1" eaLnBrk="1" hangingPunct="1">
              <a:buFont typeface="Arial" panose="020B0604020202020204" pitchFamily="34" charset="0"/>
              <a:buChar char="•"/>
              <a:defRPr/>
            </a:pPr>
            <a:r>
              <a:rPr lang="en-US" sz="1400" dirty="0" smtClean="0"/>
              <a:t>Global awareness</a:t>
            </a:r>
          </a:p>
          <a:p>
            <a:pPr marL="1028700" lvl="1" eaLnBrk="1" hangingPunct="1">
              <a:buFont typeface="Arial" panose="020B0604020202020204" pitchFamily="34" charset="0"/>
              <a:buChar char="•"/>
              <a:defRPr/>
            </a:pPr>
            <a:r>
              <a:rPr lang="en-US" sz="1400" dirty="0"/>
              <a:t>P</a:t>
            </a:r>
            <a:r>
              <a:rPr lang="en-US" sz="1400" dirty="0" smtClean="0"/>
              <a:t>rofessional polish and communication skills</a:t>
            </a:r>
          </a:p>
          <a:p>
            <a:pPr marL="1028700" lvl="1" eaLnBrk="1" hangingPunct="1">
              <a:buFont typeface="Arial" panose="020B0604020202020204" pitchFamily="34" charset="0"/>
              <a:buChar char="•"/>
              <a:defRPr/>
            </a:pPr>
            <a:r>
              <a:rPr lang="en-US" sz="1400" dirty="0" smtClean="0"/>
              <a:t>Ability to make a business case</a:t>
            </a:r>
          </a:p>
          <a:p>
            <a:pPr marL="285750" indent="-285750" algn="l" eaLnBrk="1" hangingPunct="1">
              <a:buFont typeface="Arial" panose="020B0604020202020204" pitchFamily="34" charset="0"/>
              <a:buChar char="•"/>
              <a:defRPr/>
            </a:pPr>
            <a:r>
              <a:rPr lang="en-US" sz="1800" dirty="0" smtClean="0"/>
              <a:t>Recommendations:</a:t>
            </a:r>
          </a:p>
          <a:p>
            <a:pPr marL="1028700" lvl="1" eaLnBrk="1" hangingPunct="1">
              <a:buFont typeface="Arial" panose="020B0604020202020204" pitchFamily="34" charset="0"/>
              <a:buChar char="•"/>
              <a:defRPr/>
            </a:pPr>
            <a:r>
              <a:rPr lang="en-US" sz="1400" dirty="0" smtClean="0"/>
              <a:t>Need more focus on soft skills like writing, public speaking</a:t>
            </a:r>
          </a:p>
          <a:p>
            <a:pPr marL="1028700" lvl="1" eaLnBrk="1" hangingPunct="1">
              <a:buFont typeface="Arial" panose="020B0604020202020204" pitchFamily="34" charset="0"/>
              <a:buChar char="•"/>
              <a:defRPr/>
            </a:pPr>
            <a:r>
              <a:rPr lang="en-US" sz="1400" dirty="0" smtClean="0"/>
              <a:t>More group projects that include developing and presenting a business or project plan/model – i.e. Shark Tank</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40442408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19074" y="1152525"/>
            <a:ext cx="8829675" cy="5438775"/>
          </a:xfrm>
        </p:spPr>
        <p:txBody>
          <a:bodyPr/>
          <a:lstStyle/>
          <a:p>
            <a:pPr eaLnBrk="1" hangingPunct="1">
              <a:lnSpc>
                <a:spcPct val="80000"/>
              </a:lnSpc>
              <a:defRPr/>
            </a:pPr>
            <a:r>
              <a:rPr lang="en-US" sz="2400" dirty="0" smtClean="0"/>
              <a:t>Findings</a:t>
            </a:r>
            <a:endParaRPr lang="en-US" sz="2400" dirty="0" smtClean="0"/>
          </a:p>
          <a:p>
            <a:pPr algn="l" eaLnBrk="1" hangingPunct="1">
              <a:lnSpc>
                <a:spcPct val="80000"/>
              </a:lnSpc>
              <a:defRPr/>
            </a:pPr>
            <a:r>
              <a:rPr lang="en-US" sz="2400" dirty="0" smtClean="0"/>
              <a:t>Workshop recommendations:</a:t>
            </a:r>
          </a:p>
          <a:p>
            <a:pPr algn="l" eaLnBrk="1" hangingPunct="1">
              <a:lnSpc>
                <a:spcPct val="80000"/>
              </a:lnSpc>
              <a:defRPr/>
            </a:pPr>
            <a:endParaRPr lang="en-US" sz="1000" dirty="0" smtClean="0"/>
          </a:p>
          <a:p>
            <a:pPr marL="285750" indent="-285750" algn="l" eaLnBrk="1" hangingPunct="1">
              <a:buFont typeface="Arial" panose="020B0604020202020204" pitchFamily="34" charset="0"/>
              <a:buChar char="•"/>
              <a:defRPr/>
            </a:pPr>
            <a:r>
              <a:rPr lang="en-US" sz="1800" dirty="0" smtClean="0"/>
              <a:t>Five areas of focus are appropriate</a:t>
            </a:r>
          </a:p>
          <a:p>
            <a:pPr marL="285750" indent="-285750" algn="l" eaLnBrk="1" hangingPunct="1">
              <a:buFont typeface="Arial" panose="020B0604020202020204" pitchFamily="34" charset="0"/>
              <a:buChar char="•"/>
              <a:defRPr/>
            </a:pPr>
            <a:r>
              <a:rPr lang="en-US" sz="1800" dirty="0" smtClean="0"/>
              <a:t>Start narrow, become broad</a:t>
            </a:r>
          </a:p>
          <a:p>
            <a:pPr marL="285750" indent="-285750" algn="l" eaLnBrk="1" hangingPunct="1">
              <a:buFont typeface="Arial" panose="020B0604020202020204" pitchFamily="34" charset="0"/>
              <a:buChar char="•"/>
              <a:defRPr/>
            </a:pPr>
            <a:r>
              <a:rPr lang="en-US" sz="1800" dirty="0" smtClean="0"/>
              <a:t>Prioritize areas 1 &amp;2 (Energy Efficiency and Renewable Energy), then add</a:t>
            </a:r>
          </a:p>
          <a:p>
            <a:pPr marL="285750" indent="-285750" algn="l" eaLnBrk="1" hangingPunct="1">
              <a:buFont typeface="Arial" panose="020B0604020202020204" pitchFamily="34" charset="0"/>
              <a:buChar char="•"/>
              <a:defRPr/>
            </a:pPr>
            <a:r>
              <a:rPr lang="en-US" sz="1800" dirty="0" smtClean="0"/>
              <a:t>Increase focus on whole systems thinking</a:t>
            </a:r>
          </a:p>
          <a:p>
            <a:pPr marL="285750" indent="-285750" algn="l" eaLnBrk="1" hangingPunct="1">
              <a:buFont typeface="Arial" panose="020B0604020202020204" pitchFamily="34" charset="0"/>
              <a:buChar char="•"/>
              <a:defRPr/>
            </a:pPr>
            <a:r>
              <a:rPr lang="en-US" sz="1800" dirty="0" smtClean="0"/>
              <a:t>Broad sustainability discussions belong in GE (but engineers don’t take Area F)</a:t>
            </a:r>
          </a:p>
          <a:p>
            <a:pPr marL="285750" indent="-285750" algn="l" eaLnBrk="1" hangingPunct="1">
              <a:buFont typeface="Arial" panose="020B0604020202020204" pitchFamily="34" charset="0"/>
              <a:buChar char="•"/>
              <a:defRPr/>
            </a:pPr>
            <a:r>
              <a:rPr lang="en-US" sz="1800" dirty="0" smtClean="0"/>
              <a:t>Continue with course assessment, establish graduation requirement</a:t>
            </a:r>
          </a:p>
          <a:p>
            <a:pPr marL="285750" indent="-285750" algn="l" eaLnBrk="1" hangingPunct="1">
              <a:buFont typeface="Arial" panose="020B0604020202020204" pitchFamily="34" charset="0"/>
              <a:buChar char="•"/>
              <a:defRPr/>
            </a:pPr>
            <a:r>
              <a:rPr lang="en-US" sz="1800" dirty="0" smtClean="0"/>
              <a:t>No new Sustainability Minor needed in CENG, already have:</a:t>
            </a:r>
          </a:p>
          <a:p>
            <a:pPr marL="1028700" lvl="1" eaLnBrk="1" hangingPunct="1">
              <a:buFont typeface="Arial" panose="020B0604020202020204" pitchFamily="34" charset="0"/>
              <a:buChar char="•"/>
              <a:defRPr/>
            </a:pPr>
            <a:r>
              <a:rPr lang="en-US" sz="1400" dirty="0" smtClean="0"/>
              <a:t>Sustainable Agriculture (CAFES)</a:t>
            </a:r>
          </a:p>
          <a:p>
            <a:pPr marL="1028700" lvl="1" eaLnBrk="1" hangingPunct="1">
              <a:buFont typeface="Arial" panose="020B0604020202020204" pitchFamily="34" charset="0"/>
              <a:buChar char="•"/>
              <a:defRPr/>
            </a:pPr>
            <a:r>
              <a:rPr lang="en-US" sz="1400" dirty="0" smtClean="0"/>
              <a:t>Sustainable Environments (home in CAED, but open to all)</a:t>
            </a:r>
          </a:p>
          <a:p>
            <a:pPr marL="1028700" lvl="1" eaLnBrk="1" hangingPunct="1">
              <a:buFont typeface="Arial" panose="020B0604020202020204" pitchFamily="34" charset="0"/>
              <a:buChar char="•"/>
              <a:defRPr/>
            </a:pPr>
            <a:r>
              <a:rPr lang="en-US" sz="1400" dirty="0" smtClean="0"/>
              <a:t>Environmental Studies (home in COSAM, but open to all)</a:t>
            </a:r>
          </a:p>
          <a:p>
            <a:pPr marL="285750" indent="-285750" algn="l" eaLnBrk="1" hangingPunct="1">
              <a:buFont typeface="Arial" panose="020B0604020202020204" pitchFamily="34" charset="0"/>
              <a:buChar char="•"/>
              <a:defRPr/>
            </a:pPr>
            <a:r>
              <a:rPr lang="en-US" sz="1800" dirty="0" smtClean="0"/>
              <a:t>Leverage existing Centers and Institutes</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42474495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19074" y="1152525"/>
            <a:ext cx="8829675" cy="5438775"/>
          </a:xfrm>
        </p:spPr>
        <p:txBody>
          <a:bodyPr/>
          <a:lstStyle/>
          <a:p>
            <a:pPr eaLnBrk="1" hangingPunct="1">
              <a:lnSpc>
                <a:spcPct val="80000"/>
              </a:lnSpc>
              <a:defRPr/>
            </a:pPr>
            <a:r>
              <a:rPr lang="en-US" sz="2400" dirty="0" smtClean="0"/>
              <a:t>Findings</a:t>
            </a:r>
            <a:endParaRPr lang="en-US" sz="2400" dirty="0" smtClean="0"/>
          </a:p>
          <a:p>
            <a:pPr algn="l" eaLnBrk="1" hangingPunct="1">
              <a:lnSpc>
                <a:spcPct val="80000"/>
              </a:lnSpc>
              <a:defRPr/>
            </a:pPr>
            <a:r>
              <a:rPr lang="en-US" sz="2400" dirty="0" smtClean="0"/>
              <a:t>Workshop brainstorming ideas:</a:t>
            </a:r>
          </a:p>
          <a:p>
            <a:pPr algn="l" eaLnBrk="1" hangingPunct="1">
              <a:lnSpc>
                <a:spcPct val="80000"/>
              </a:lnSpc>
              <a:defRPr/>
            </a:pPr>
            <a:endParaRPr lang="en-US" sz="1000" dirty="0" smtClean="0"/>
          </a:p>
          <a:p>
            <a:pPr marL="285750" indent="-285750" algn="l" eaLnBrk="1" hangingPunct="1">
              <a:buFont typeface="Arial" panose="020B0604020202020204" pitchFamily="34" charset="0"/>
              <a:buChar char="•"/>
              <a:defRPr/>
            </a:pPr>
            <a:r>
              <a:rPr lang="en-US" sz="1800" dirty="0" smtClean="0"/>
              <a:t>Fund faculty to collaborate with club projects (VP committed $15K pilot funding)</a:t>
            </a:r>
          </a:p>
          <a:p>
            <a:pPr marL="285750" indent="-285750" algn="l" eaLnBrk="1" hangingPunct="1">
              <a:buFont typeface="Arial" panose="020B0604020202020204" pitchFamily="34" charset="0"/>
              <a:buChar char="•"/>
              <a:defRPr/>
            </a:pPr>
            <a:r>
              <a:rPr lang="en-US" sz="1800" dirty="0" smtClean="0"/>
              <a:t>Use campus as a test bed for renewable energy testing</a:t>
            </a:r>
          </a:p>
          <a:p>
            <a:pPr marL="285750" indent="-285750" algn="l" eaLnBrk="1" hangingPunct="1">
              <a:buFont typeface="Arial" panose="020B0604020202020204" pitchFamily="34" charset="0"/>
              <a:buChar char="•"/>
              <a:defRPr/>
            </a:pPr>
            <a:r>
              <a:rPr lang="en-US" sz="1800" dirty="0" smtClean="0"/>
              <a:t>Build a campus microgrid</a:t>
            </a:r>
          </a:p>
          <a:p>
            <a:pPr marL="285750" indent="-285750" algn="l" eaLnBrk="1" hangingPunct="1">
              <a:buFont typeface="Arial" panose="020B0604020202020204" pitchFamily="34" charset="0"/>
              <a:buChar char="•"/>
              <a:defRPr/>
            </a:pPr>
            <a:r>
              <a:rPr lang="en-US" sz="1800" dirty="0" smtClean="0"/>
              <a:t>Use solar panels for EV charging</a:t>
            </a:r>
          </a:p>
          <a:p>
            <a:pPr marL="285750" indent="-285750" algn="l" eaLnBrk="1" hangingPunct="1">
              <a:buFont typeface="Arial" panose="020B0604020202020204" pitchFamily="34" charset="0"/>
              <a:buChar char="•"/>
              <a:defRPr/>
            </a:pPr>
            <a:r>
              <a:rPr lang="en-US" sz="1800" dirty="0" smtClean="0"/>
              <a:t>Initiative Names – DEMISE, SEE or SE^2</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8021497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361949" y="1895475"/>
            <a:ext cx="8448675" cy="4114800"/>
          </a:xfrm>
        </p:spPr>
        <p:txBody>
          <a:bodyPr/>
          <a:lstStyle/>
          <a:p>
            <a:pPr lvl="0" algn="l" eaLnBrk="1" hangingPunct="1">
              <a:buClr>
                <a:srgbClr val="FFFFCC"/>
              </a:buClr>
              <a:defRPr/>
            </a:pPr>
            <a:r>
              <a:rPr lang="en-US" sz="2400" dirty="0">
                <a:solidFill>
                  <a:srgbClr val="FFFFFF"/>
                </a:solidFill>
              </a:rPr>
              <a:t>Contact info and references:</a:t>
            </a:r>
          </a:p>
          <a:p>
            <a:pPr lvl="0" algn="l" eaLnBrk="1" hangingPunct="1">
              <a:buClr>
                <a:srgbClr val="FFFFCC"/>
              </a:buClr>
              <a:defRPr/>
            </a:pPr>
            <a:endParaRPr lang="en-US" sz="1600" dirty="0">
              <a:solidFill>
                <a:srgbClr val="FFFFFF"/>
              </a:solidFill>
            </a:endParaRPr>
          </a:p>
          <a:p>
            <a:pPr lvl="0" algn="l" eaLnBrk="1" hangingPunct="1">
              <a:buClr>
                <a:srgbClr val="FFFFCC"/>
              </a:buClr>
            </a:pPr>
            <a:r>
              <a:rPr lang="en-US" altLang="en-US" sz="1400" dirty="0">
                <a:solidFill>
                  <a:srgbClr val="FFFFFF"/>
                </a:solidFill>
              </a:rPr>
              <a:t>Dennis Elliot – Assistant Director, Energy, Utilities and Sustainability - </a:t>
            </a:r>
            <a:r>
              <a:rPr lang="en-US" altLang="en-US" sz="1400" dirty="0">
                <a:solidFill>
                  <a:srgbClr val="FFFFFF"/>
                </a:solidFill>
                <a:hlinkClick r:id="rId3"/>
              </a:rPr>
              <a:t>delliot@calpoly.edu</a:t>
            </a:r>
            <a:endParaRPr lang="en-US" altLang="en-US" sz="1400" dirty="0">
              <a:solidFill>
                <a:srgbClr val="FFFFFF"/>
              </a:solidFill>
            </a:endParaRPr>
          </a:p>
          <a:p>
            <a:pPr lvl="0" algn="l" eaLnBrk="1" hangingPunct="1">
              <a:buClr>
                <a:srgbClr val="FFFFCC"/>
              </a:buClr>
            </a:pPr>
            <a:r>
              <a:rPr lang="en-US" altLang="en-US" sz="1400" dirty="0">
                <a:solidFill>
                  <a:srgbClr val="FFFFFF"/>
                </a:solidFill>
              </a:rPr>
              <a:t>Cal Poly University Sustainability Website – </a:t>
            </a:r>
            <a:r>
              <a:rPr lang="en-US" altLang="en-US" sz="1400" dirty="0" smtClean="0">
                <a:solidFill>
                  <a:srgbClr val="FFFFFF"/>
                </a:solidFill>
                <a:hlinkClick r:id="rId4"/>
              </a:rPr>
              <a:t>www.sustainability.calpoly.edu</a:t>
            </a:r>
            <a:endParaRPr lang="en-US" altLang="en-US" sz="1400" dirty="0" smtClean="0">
              <a:solidFill>
                <a:srgbClr val="FFFFFF"/>
              </a:solidFill>
            </a:endParaRPr>
          </a:p>
          <a:p>
            <a:pPr lvl="0" algn="l" eaLnBrk="1" hangingPunct="1">
              <a:buClr>
                <a:srgbClr val="FFFFCC"/>
              </a:buClr>
            </a:pPr>
            <a:r>
              <a:rPr lang="en-US" altLang="en-US" sz="1400" dirty="0" smtClean="0">
                <a:solidFill>
                  <a:srgbClr val="FFFFFF"/>
                </a:solidFill>
              </a:rPr>
              <a:t>Cal Poly College </a:t>
            </a:r>
            <a:r>
              <a:rPr lang="en-US" altLang="en-US" sz="1400" dirty="0">
                <a:solidFill>
                  <a:srgbClr val="FFFFFF"/>
                </a:solidFill>
              </a:rPr>
              <a:t>of Engineering - </a:t>
            </a:r>
            <a:r>
              <a:rPr lang="en-US" altLang="en-US" sz="1400" dirty="0">
                <a:solidFill>
                  <a:srgbClr val="FFFFFF"/>
                </a:solidFill>
                <a:hlinkClick r:id="rId5"/>
              </a:rPr>
              <a:t>http://ceng.calpoly.edu</a:t>
            </a:r>
            <a:r>
              <a:rPr lang="en-US" altLang="en-US" sz="1400" dirty="0" smtClean="0">
                <a:solidFill>
                  <a:srgbClr val="FFFFFF"/>
                </a:solidFill>
                <a:hlinkClick r:id="rId5"/>
              </a:rPr>
              <a:t>/</a:t>
            </a:r>
            <a:endParaRPr lang="en-US" altLang="en-US" sz="1400" dirty="0" smtClean="0">
              <a:solidFill>
                <a:srgbClr val="FFFFFF"/>
              </a:solidFill>
            </a:endParaRPr>
          </a:p>
          <a:p>
            <a:pPr lvl="0" algn="l" eaLnBrk="1" hangingPunct="1">
              <a:buClr>
                <a:srgbClr val="FFFFCC"/>
              </a:buClr>
            </a:pPr>
            <a:r>
              <a:rPr lang="en-US" altLang="en-US" sz="1400" dirty="0" smtClean="0">
                <a:solidFill>
                  <a:srgbClr val="FFFFFF"/>
                </a:solidFill>
              </a:rPr>
              <a:t>Centers </a:t>
            </a:r>
            <a:r>
              <a:rPr lang="en-US" altLang="en-US" sz="1400" dirty="0">
                <a:solidFill>
                  <a:srgbClr val="FFFFFF"/>
                </a:solidFill>
              </a:rPr>
              <a:t>and Institutes - </a:t>
            </a:r>
            <a:r>
              <a:rPr lang="en-US" altLang="en-US" sz="1400" dirty="0">
                <a:solidFill>
                  <a:srgbClr val="FFFFFF"/>
                </a:solidFill>
                <a:hlinkClick r:id="rId6"/>
              </a:rPr>
              <a:t>http://</a:t>
            </a:r>
            <a:r>
              <a:rPr lang="en-US" altLang="en-US" sz="1400" dirty="0" smtClean="0">
                <a:solidFill>
                  <a:srgbClr val="FFFFFF"/>
                </a:solidFill>
                <a:hlinkClick r:id="rId6"/>
              </a:rPr>
              <a:t>research.calpoly.edu/centerslist.html</a:t>
            </a:r>
            <a:endParaRPr lang="en-US" altLang="en-US" sz="1400" dirty="0" smtClean="0">
              <a:solidFill>
                <a:srgbClr val="FFFFFF"/>
              </a:solidFill>
            </a:endParaRPr>
          </a:p>
          <a:p>
            <a:pPr lvl="0" algn="l" eaLnBrk="1" hangingPunct="1">
              <a:buClr>
                <a:srgbClr val="FFFFCC"/>
              </a:buClr>
            </a:pPr>
            <a:r>
              <a:rPr lang="en-US" altLang="en-US" sz="1400" dirty="0" smtClean="0">
                <a:solidFill>
                  <a:srgbClr val="FFFFFF"/>
                </a:solidFill>
              </a:rPr>
              <a:t>Best </a:t>
            </a:r>
            <a:r>
              <a:rPr lang="en-US" altLang="en-US" sz="1400" dirty="0">
                <a:solidFill>
                  <a:srgbClr val="FFFFFF"/>
                </a:solidFill>
              </a:rPr>
              <a:t>Practice Awards and Building/Project Case Studies - </a:t>
            </a:r>
            <a:r>
              <a:rPr lang="en-US" altLang="en-US" sz="1400" dirty="0">
                <a:solidFill>
                  <a:srgbClr val="FFFFFF"/>
                </a:solidFill>
                <a:hlinkClick r:id="rId7"/>
              </a:rPr>
              <a:t>http://afd.calpoly.edu/sustainability/awards.asp</a:t>
            </a:r>
            <a:endParaRPr lang="en-US" altLang="en-US" sz="1400" dirty="0">
              <a:solidFill>
                <a:srgbClr val="FFFFFF"/>
              </a:solidFill>
            </a:endParaRPr>
          </a:p>
          <a:p>
            <a:pPr lvl="0" algn="l" eaLnBrk="1" hangingPunct="1">
              <a:buClr>
                <a:srgbClr val="FFFFCC"/>
              </a:buClr>
            </a:pPr>
            <a:r>
              <a:rPr lang="en-US" altLang="en-US" sz="1400" dirty="0">
                <a:solidFill>
                  <a:srgbClr val="FFFFFF"/>
                </a:solidFill>
              </a:rPr>
              <a:t>Cal Poly PowerSave Campus – </a:t>
            </a:r>
            <a:r>
              <a:rPr lang="en-US" altLang="en-US" sz="1400" dirty="0">
                <a:solidFill>
                  <a:srgbClr val="FFFFFF"/>
                </a:solidFill>
                <a:hlinkClick r:id="rId8"/>
              </a:rPr>
              <a:t>powersavecampus@calpoly.edu</a:t>
            </a:r>
            <a:endParaRPr lang="en-US" altLang="en-US" sz="1400" dirty="0">
              <a:solidFill>
                <a:srgbClr val="FFFFFF"/>
              </a:solidFill>
            </a:endParaRPr>
          </a:p>
          <a:p>
            <a:pPr lvl="0" algn="l" eaLnBrk="1" hangingPunct="1">
              <a:buClr>
                <a:srgbClr val="FFFFCC"/>
              </a:buClr>
            </a:pPr>
            <a:r>
              <a:rPr lang="en-US" altLang="en-US" sz="1400" dirty="0">
                <a:solidFill>
                  <a:srgbClr val="FFFFFF"/>
                </a:solidFill>
              </a:rPr>
              <a:t>Cal Poly PowerSave Campus Website – </a:t>
            </a:r>
            <a:r>
              <a:rPr lang="en-US" altLang="en-US" sz="1400" dirty="0">
                <a:solidFill>
                  <a:srgbClr val="FFFFFF"/>
                </a:solidFill>
                <a:hlinkClick r:id="rId9"/>
              </a:rPr>
              <a:t>www.powersavecampus.calpoly.edu</a:t>
            </a:r>
            <a:endParaRPr lang="en-US" altLang="en-US" sz="1400" dirty="0">
              <a:solidFill>
                <a:srgbClr val="FFFFFF"/>
              </a:solidFill>
            </a:endParaRPr>
          </a:p>
          <a:p>
            <a:pPr lvl="0" algn="l" eaLnBrk="1" hangingPunct="1">
              <a:buClr>
                <a:srgbClr val="FFFFCC"/>
              </a:buClr>
            </a:pPr>
            <a:r>
              <a:rPr lang="en-US" altLang="en-US" sz="1400" dirty="0">
                <a:solidFill>
                  <a:srgbClr val="FFFFFF"/>
                </a:solidFill>
              </a:rPr>
              <a:t>Cal Poly PowerSave Campus Facebook Page - </a:t>
            </a:r>
            <a:r>
              <a:rPr lang="en-US" altLang="en-US" sz="1400" dirty="0">
                <a:solidFill>
                  <a:srgbClr val="FFFFFF"/>
                </a:solidFill>
                <a:hlinkClick r:id="rId10"/>
              </a:rPr>
              <a:t>www.facebook.com/CalPolyGreenCampus</a:t>
            </a:r>
            <a:endParaRPr lang="en-US" altLang="en-US" sz="1400" dirty="0">
              <a:solidFill>
                <a:srgbClr val="FFFFFF"/>
              </a:solidFill>
            </a:endParaRPr>
          </a:p>
          <a:p>
            <a:pPr lvl="0" algn="l" eaLnBrk="1" hangingPunct="1">
              <a:buClr>
                <a:srgbClr val="FFFFCC"/>
              </a:buClr>
            </a:pPr>
            <a:r>
              <a:rPr lang="en-US" altLang="en-US" sz="1400" dirty="0">
                <a:solidFill>
                  <a:srgbClr val="FFFFFF"/>
                </a:solidFill>
              </a:rPr>
              <a:t>Polly the Polar Bear Facebook Page - </a:t>
            </a:r>
            <a:r>
              <a:rPr lang="en-US" altLang="en-US" sz="1400" dirty="0">
                <a:solidFill>
                  <a:srgbClr val="FFFFFF"/>
                </a:solidFill>
                <a:hlinkClick r:id="rId11"/>
              </a:rPr>
              <a:t>www.facebook.com/PollyThePolarBear</a:t>
            </a:r>
            <a:endParaRPr lang="en-US" altLang="en-US" sz="1400" dirty="0">
              <a:solidFill>
                <a:srgbClr val="FFFFFF"/>
              </a:solidFill>
            </a:endParaRPr>
          </a:p>
          <a:p>
            <a:pPr algn="l" eaLnBrk="1" hangingPunct="1">
              <a:buClr>
                <a:srgbClr val="FFFFCC"/>
              </a:buClr>
            </a:pPr>
            <a:r>
              <a:rPr lang="en-US" altLang="en-US" sz="1400" dirty="0">
                <a:solidFill>
                  <a:srgbClr val="FFFFFF"/>
                </a:solidFill>
              </a:rPr>
              <a:t>Mr. Eco Website – </a:t>
            </a:r>
            <a:r>
              <a:rPr lang="en-US" altLang="en-US" sz="1400" dirty="0" smtClean="0">
                <a:solidFill>
                  <a:srgbClr val="FFFFFF"/>
                </a:solidFill>
                <a:hlinkClick r:id="rId12"/>
              </a:rPr>
              <a:t>www.mrecomusic.com</a:t>
            </a:r>
            <a:endParaRPr lang="en-US" altLang="en-US" sz="1400" dirty="0" smtClean="0">
              <a:solidFill>
                <a:srgbClr val="FFFFFF"/>
              </a:solidFill>
            </a:endParaRPr>
          </a:p>
          <a:p>
            <a:pPr algn="l" eaLnBrk="1" hangingPunct="1">
              <a:buClr>
                <a:srgbClr val="FFFFCC"/>
              </a:buClr>
            </a:pPr>
            <a:endParaRPr lang="en-US" altLang="en-US" sz="1400" dirty="0" smtClean="0">
              <a:solidFill>
                <a:srgbClr val="FFFFFF"/>
              </a:solidFill>
            </a:endParaRPr>
          </a:p>
          <a:p>
            <a:pPr algn="l" eaLnBrk="1" hangingPunct="1">
              <a:buClr>
                <a:srgbClr val="FFFFCC"/>
              </a:buClr>
            </a:pPr>
            <a:r>
              <a:rPr lang="en-US" altLang="en-US" sz="1400" dirty="0" smtClean="0">
                <a:solidFill>
                  <a:srgbClr val="FFFFFF"/>
                </a:solidFill>
              </a:rPr>
              <a:t>Biennial </a:t>
            </a:r>
            <a:r>
              <a:rPr lang="en-US" altLang="en-US" sz="1400" dirty="0">
                <a:solidFill>
                  <a:srgbClr val="FFFFFF"/>
                </a:solidFill>
              </a:rPr>
              <a:t>Sustainability Progress Report – </a:t>
            </a:r>
            <a:r>
              <a:rPr lang="en-US" altLang="en-US" sz="1400" dirty="0">
                <a:solidFill>
                  <a:srgbClr val="FFFFFF"/>
                </a:solidFill>
                <a:hlinkClick r:id="rId13"/>
              </a:rPr>
              <a:t>http://afd.calpoly.edu/sustainability/docs/Metrics/2014_SustainabilityReport.pdf</a:t>
            </a:r>
            <a:endParaRPr lang="en-US" altLang="en-US" sz="1400" dirty="0">
              <a:solidFill>
                <a:srgbClr val="FFFFFF"/>
              </a:solidFill>
            </a:endParaRPr>
          </a:p>
          <a:p>
            <a:pPr lvl="0" algn="l" eaLnBrk="1" hangingPunct="1">
              <a:buClr>
                <a:srgbClr val="FFFFCC"/>
              </a:buClr>
            </a:pPr>
            <a:endParaRPr lang="en-US" altLang="en-US" sz="1400" dirty="0">
              <a:solidFill>
                <a:srgbClr val="FFFFFF"/>
              </a:solidFill>
            </a:endParaRP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8429744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333499"/>
            <a:ext cx="8543925" cy="5238751"/>
          </a:xfrm>
        </p:spPr>
        <p:txBody>
          <a:bodyPr/>
          <a:lstStyle/>
          <a:p>
            <a:pPr eaLnBrk="1" hangingPunct="1">
              <a:lnSpc>
                <a:spcPct val="80000"/>
              </a:lnSpc>
              <a:defRPr/>
            </a:pPr>
            <a:r>
              <a:rPr lang="en-US" sz="2400" dirty="0" smtClean="0"/>
              <a:t>What </a:t>
            </a:r>
            <a:r>
              <a:rPr lang="en-US" sz="2400" dirty="0" smtClean="0"/>
              <a:t>is the Sustainable Energy and Infrastructure Initiative?</a:t>
            </a:r>
          </a:p>
          <a:p>
            <a:pPr eaLnBrk="1" hangingPunct="1">
              <a:lnSpc>
                <a:spcPct val="80000"/>
              </a:lnSpc>
              <a:defRPr/>
            </a:pPr>
            <a:endParaRPr lang="en-US" sz="1400" dirty="0" smtClean="0"/>
          </a:p>
          <a:p>
            <a:pPr marL="1085850" lvl="1" indent="-342900" eaLnBrk="1" hangingPunct="1">
              <a:lnSpc>
                <a:spcPct val="80000"/>
              </a:lnSpc>
              <a:spcAft>
                <a:spcPts val="600"/>
              </a:spcAft>
              <a:buFont typeface="Arial" panose="020B0604020202020204" pitchFamily="34" charset="0"/>
              <a:buChar char="•"/>
              <a:defRPr/>
            </a:pPr>
            <a:r>
              <a:rPr lang="en-US" sz="2000" dirty="0" smtClean="0"/>
              <a:t>13/14 </a:t>
            </a:r>
            <a:r>
              <a:rPr lang="en-US" sz="2000" dirty="0" smtClean="0"/>
              <a:t>CENG Strategic </a:t>
            </a:r>
            <a:r>
              <a:rPr lang="en-US" sz="2000" dirty="0" smtClean="0"/>
              <a:t>Framework and Focusing Initiatives</a:t>
            </a:r>
          </a:p>
          <a:p>
            <a:pPr marL="1085850" lvl="1" indent="-342900" eaLnBrk="1" hangingPunct="1">
              <a:lnSpc>
                <a:spcPct val="80000"/>
              </a:lnSpc>
              <a:spcAft>
                <a:spcPts val="600"/>
              </a:spcAft>
              <a:buFont typeface="Arial" panose="020B0604020202020204" pitchFamily="34" charset="0"/>
              <a:buChar char="•"/>
              <a:defRPr/>
            </a:pPr>
            <a:r>
              <a:rPr lang="en-US" sz="2000" dirty="0" smtClean="0"/>
              <a:t>SEI </a:t>
            </a:r>
            <a:r>
              <a:rPr lang="en-US" sz="2000" dirty="0" smtClean="0"/>
              <a:t>Purpose and goals</a:t>
            </a:r>
          </a:p>
          <a:p>
            <a:pPr marL="1485900" lvl="2" indent="-342900" eaLnBrk="1" hangingPunct="1">
              <a:lnSpc>
                <a:spcPct val="80000"/>
              </a:lnSpc>
              <a:spcAft>
                <a:spcPts val="600"/>
              </a:spcAft>
              <a:buFont typeface="Arial" panose="020B0604020202020204" pitchFamily="34" charset="0"/>
              <a:buChar char="•"/>
              <a:defRPr/>
            </a:pPr>
            <a:r>
              <a:rPr lang="en-US" sz="1600" dirty="0" smtClean="0"/>
              <a:t>Identify and engage stakeholders</a:t>
            </a:r>
          </a:p>
          <a:p>
            <a:pPr marL="1485900" lvl="2" indent="-342900" eaLnBrk="1" hangingPunct="1">
              <a:lnSpc>
                <a:spcPct val="80000"/>
              </a:lnSpc>
              <a:spcAft>
                <a:spcPts val="600"/>
              </a:spcAft>
              <a:buFont typeface="Arial" panose="020B0604020202020204" pitchFamily="34" charset="0"/>
              <a:buChar char="•"/>
              <a:defRPr/>
            </a:pPr>
            <a:r>
              <a:rPr lang="en-US" sz="1600" dirty="0" smtClean="0"/>
              <a:t>Find opportunities for collaboration, synergy, and leverage</a:t>
            </a:r>
            <a:endParaRPr lang="en-US" sz="1600" dirty="0" smtClean="0"/>
          </a:p>
          <a:p>
            <a:pPr marL="1485900" lvl="2" indent="-342900" eaLnBrk="1" hangingPunct="1">
              <a:lnSpc>
                <a:spcPct val="80000"/>
              </a:lnSpc>
              <a:spcAft>
                <a:spcPts val="600"/>
              </a:spcAft>
              <a:buFont typeface="Arial" panose="020B0604020202020204" pitchFamily="34" charset="0"/>
              <a:buChar char="•"/>
              <a:defRPr/>
            </a:pPr>
            <a:r>
              <a:rPr lang="en-US" sz="1600" dirty="0" smtClean="0"/>
              <a:t>Assess curriculum</a:t>
            </a:r>
            <a:r>
              <a:rPr lang="en-US" sz="1600" dirty="0" smtClean="0"/>
              <a:t>, research, and </a:t>
            </a:r>
            <a:r>
              <a:rPr lang="en-US" sz="1600" dirty="0" smtClean="0"/>
              <a:t>projects</a:t>
            </a:r>
          </a:p>
          <a:p>
            <a:pPr marL="1485900" lvl="2" indent="-342900" eaLnBrk="1" hangingPunct="1">
              <a:lnSpc>
                <a:spcPct val="80000"/>
              </a:lnSpc>
              <a:spcAft>
                <a:spcPts val="600"/>
              </a:spcAft>
              <a:buFont typeface="Arial" panose="020B0604020202020204" pitchFamily="34" charset="0"/>
              <a:buChar char="•"/>
              <a:defRPr/>
            </a:pPr>
            <a:r>
              <a:rPr lang="en-US" sz="1600" dirty="0" smtClean="0"/>
              <a:t>Articulate SEI vision, structure, story, including a</a:t>
            </a:r>
            <a:r>
              <a:rPr lang="en-US" sz="1600" dirty="0" smtClean="0"/>
              <a:t>dvancement </a:t>
            </a:r>
            <a:r>
              <a:rPr lang="en-US" sz="1600" dirty="0" smtClean="0"/>
              <a:t>opportunities</a:t>
            </a:r>
          </a:p>
          <a:p>
            <a:pPr marL="1085850" lvl="1" indent="-342900" eaLnBrk="1" hangingPunct="1">
              <a:lnSpc>
                <a:spcPct val="80000"/>
              </a:lnSpc>
              <a:spcAft>
                <a:spcPts val="600"/>
              </a:spcAft>
              <a:buFont typeface="Arial" panose="020B0604020202020204" pitchFamily="34" charset="0"/>
              <a:buChar char="•"/>
              <a:defRPr/>
            </a:pPr>
            <a:r>
              <a:rPr lang="en-US" sz="2000" dirty="0" smtClean="0"/>
              <a:t>Stakeholders</a:t>
            </a:r>
          </a:p>
          <a:p>
            <a:pPr marL="1485900" lvl="2" indent="-342900" eaLnBrk="1" hangingPunct="1">
              <a:lnSpc>
                <a:spcPct val="80000"/>
              </a:lnSpc>
              <a:spcAft>
                <a:spcPts val="600"/>
              </a:spcAft>
              <a:buFont typeface="Arial" panose="020B0604020202020204" pitchFamily="34" charset="0"/>
              <a:buChar char="•"/>
              <a:defRPr/>
            </a:pPr>
            <a:r>
              <a:rPr lang="en-US" sz="1600" dirty="0" smtClean="0"/>
              <a:t>Department heads and chairs, Directors of Centers and Institutes</a:t>
            </a:r>
          </a:p>
          <a:p>
            <a:pPr marL="1485900" lvl="2" indent="-342900" eaLnBrk="1" hangingPunct="1">
              <a:lnSpc>
                <a:spcPct val="80000"/>
              </a:lnSpc>
              <a:spcAft>
                <a:spcPts val="600"/>
              </a:spcAft>
              <a:buFont typeface="Arial" panose="020B0604020202020204" pitchFamily="34" charset="0"/>
              <a:buChar char="•"/>
              <a:defRPr/>
            </a:pPr>
            <a:r>
              <a:rPr lang="en-US" sz="1600" dirty="0" smtClean="0"/>
              <a:t>Faculty, students, administrators, advancement staff, corporate partners</a:t>
            </a:r>
            <a:endParaRPr lang="en-US" sz="1600" dirty="0" smtClean="0"/>
          </a:p>
          <a:p>
            <a:pPr marL="1085850" lvl="1" indent="-342900" eaLnBrk="1" hangingPunct="1">
              <a:lnSpc>
                <a:spcPct val="80000"/>
              </a:lnSpc>
              <a:spcAft>
                <a:spcPts val="600"/>
              </a:spcAft>
              <a:buFont typeface="Arial" panose="020B0604020202020204" pitchFamily="34" charset="0"/>
              <a:buChar char="•"/>
              <a:defRPr/>
            </a:pPr>
            <a:r>
              <a:rPr lang="en-US" sz="2000" dirty="0" smtClean="0"/>
              <a:t>AFD/Facilities role</a:t>
            </a:r>
          </a:p>
          <a:p>
            <a:pPr marL="1485900" lvl="2" indent="-342900" eaLnBrk="1" hangingPunct="1">
              <a:lnSpc>
                <a:spcPct val="80000"/>
              </a:lnSpc>
              <a:spcAft>
                <a:spcPts val="600"/>
              </a:spcAft>
              <a:buFont typeface="Arial" panose="020B0604020202020204" pitchFamily="34" charset="0"/>
              <a:buChar char="•"/>
              <a:defRPr/>
            </a:pPr>
            <a:r>
              <a:rPr lang="en-US" sz="1600" dirty="0" smtClean="0"/>
              <a:t>Campus as Living Lab</a:t>
            </a:r>
          </a:p>
          <a:p>
            <a:pPr marL="1485900" lvl="2" indent="-342900" eaLnBrk="1" hangingPunct="1">
              <a:lnSpc>
                <a:spcPct val="80000"/>
              </a:lnSpc>
              <a:spcAft>
                <a:spcPts val="600"/>
              </a:spcAft>
              <a:buFont typeface="Arial" panose="020B0604020202020204" pitchFamily="34" charset="0"/>
              <a:buChar char="•"/>
              <a:defRPr/>
            </a:pPr>
            <a:r>
              <a:rPr lang="en-US" sz="1600" dirty="0" smtClean="0"/>
              <a:t>Upcoming on-site generation PPA’s</a:t>
            </a:r>
          </a:p>
          <a:p>
            <a:pPr marL="1485900" lvl="2" indent="-342900" eaLnBrk="1" hangingPunct="1">
              <a:lnSpc>
                <a:spcPct val="80000"/>
              </a:lnSpc>
              <a:spcAft>
                <a:spcPts val="600"/>
              </a:spcAft>
              <a:buFont typeface="Arial" panose="020B0604020202020204" pitchFamily="34" charset="0"/>
              <a:buChar char="•"/>
              <a:defRPr/>
            </a:pPr>
            <a:r>
              <a:rPr lang="en-US" sz="1600" dirty="0" smtClean="0"/>
              <a:t>Facilities PV grant </a:t>
            </a:r>
            <a:r>
              <a:rPr lang="en-US" sz="1600" dirty="0" smtClean="0"/>
              <a:t>program</a:t>
            </a:r>
          </a:p>
          <a:p>
            <a:pPr marL="1085850" lvl="1" indent="-342900" eaLnBrk="1" hangingPunct="1">
              <a:lnSpc>
                <a:spcPct val="80000"/>
              </a:lnSpc>
              <a:spcAft>
                <a:spcPts val="600"/>
              </a:spcAft>
              <a:buFont typeface="Arial" panose="020B0604020202020204" pitchFamily="34" charset="0"/>
              <a:buChar char="•"/>
              <a:defRPr/>
            </a:pPr>
            <a:r>
              <a:rPr lang="en-US" sz="2000" dirty="0" smtClean="0"/>
              <a:t>Visioning Workshop – May 17, 2014</a:t>
            </a:r>
            <a:endParaRPr lang="en-US" sz="20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13864065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247774"/>
            <a:ext cx="8543925" cy="5095875"/>
          </a:xfrm>
        </p:spPr>
        <p:txBody>
          <a:bodyPr/>
          <a:lstStyle/>
          <a:p>
            <a:pPr eaLnBrk="1" hangingPunct="1">
              <a:lnSpc>
                <a:spcPct val="80000"/>
              </a:lnSpc>
              <a:defRPr/>
            </a:pPr>
            <a:r>
              <a:rPr lang="en-US" sz="2400" dirty="0" smtClean="0"/>
              <a:t>What is Sustainability?</a:t>
            </a:r>
          </a:p>
          <a:p>
            <a:pPr eaLnBrk="1" hangingPunct="1">
              <a:lnSpc>
                <a:spcPct val="80000"/>
              </a:lnSpc>
              <a:defRPr/>
            </a:pPr>
            <a:endParaRPr lang="en-US" sz="1600" dirty="0" smtClean="0"/>
          </a:p>
          <a:p>
            <a:pPr algn="l" eaLnBrk="1" hangingPunct="1">
              <a:lnSpc>
                <a:spcPct val="80000"/>
              </a:lnSpc>
              <a:defRPr/>
            </a:pPr>
            <a:r>
              <a:rPr lang="en-US" sz="2000" dirty="0" smtClean="0"/>
              <a:t>UN World Commission:</a:t>
            </a:r>
          </a:p>
          <a:p>
            <a:pPr algn="l" eaLnBrk="1" hangingPunct="1">
              <a:lnSpc>
                <a:spcPct val="80000"/>
              </a:lnSpc>
              <a:defRPr/>
            </a:pPr>
            <a:endParaRPr lang="en-US" sz="2000" dirty="0" smtClean="0"/>
          </a:p>
          <a:p>
            <a:pPr algn="l" eaLnBrk="1" hangingPunct="1">
              <a:lnSpc>
                <a:spcPct val="80000"/>
              </a:lnSpc>
              <a:defRPr/>
            </a:pPr>
            <a:r>
              <a:rPr lang="en-US" sz="2000" i="1" dirty="0" smtClean="0"/>
              <a:t>“The ability to meet the needs of the present without compromising the ability of future generations to meet their needs.”</a:t>
            </a:r>
          </a:p>
          <a:p>
            <a:pPr algn="l" eaLnBrk="1" hangingPunct="1">
              <a:lnSpc>
                <a:spcPct val="80000"/>
              </a:lnSpc>
              <a:defRPr/>
            </a:pPr>
            <a:endParaRPr lang="en-US" sz="2000" i="1" dirty="0" smtClean="0"/>
          </a:p>
          <a:p>
            <a:pPr algn="l" eaLnBrk="1" hangingPunct="1">
              <a:lnSpc>
                <a:spcPct val="80000"/>
              </a:lnSpc>
              <a:defRPr/>
            </a:pPr>
            <a:r>
              <a:rPr lang="en-US" sz="2000" dirty="0" smtClean="0"/>
              <a:t>Cal Poly Academic Senate:</a:t>
            </a:r>
          </a:p>
          <a:p>
            <a:pPr algn="l" eaLnBrk="1" hangingPunct="1">
              <a:lnSpc>
                <a:spcPct val="80000"/>
              </a:lnSpc>
              <a:defRPr/>
            </a:pPr>
            <a:endParaRPr lang="en-US" sz="2000" dirty="0"/>
          </a:p>
          <a:p>
            <a:pPr algn="l" eaLnBrk="1" hangingPunct="1">
              <a:lnSpc>
                <a:spcPct val="80000"/>
              </a:lnSpc>
              <a:defRPr/>
            </a:pPr>
            <a:r>
              <a:rPr lang="en-US" sz="2000" i="1" dirty="0"/>
              <a:t>“The ability of </a:t>
            </a:r>
            <a:r>
              <a:rPr lang="en-US" sz="2000" i="1" dirty="0" smtClean="0"/>
              <a:t>natural </a:t>
            </a:r>
            <a:r>
              <a:rPr lang="en-US" sz="2000" i="1" dirty="0"/>
              <a:t>and social systems to survive and thrive together to meet current and future needs.”</a:t>
            </a:r>
          </a:p>
          <a:p>
            <a:pPr algn="l" eaLnBrk="1" hangingPunct="1">
              <a:lnSpc>
                <a:spcPct val="80000"/>
              </a:lnSpc>
              <a:defRPr/>
            </a:pPr>
            <a:endParaRPr lang="en-US" sz="2000" dirty="0" smtClean="0"/>
          </a:p>
          <a:p>
            <a:pPr algn="l" eaLnBrk="1" hangingPunct="1">
              <a:lnSpc>
                <a:spcPct val="80000"/>
              </a:lnSpc>
              <a:defRPr/>
            </a:pPr>
            <a:endParaRPr lang="en-US" sz="2000" dirty="0"/>
          </a:p>
          <a:p>
            <a:pPr algn="l" eaLnBrk="1" hangingPunct="1">
              <a:lnSpc>
                <a:spcPct val="80000"/>
              </a:lnSpc>
              <a:defRPr/>
            </a:pPr>
            <a:endParaRPr lang="en-US" sz="2000" dirty="0"/>
          </a:p>
          <a:p>
            <a:pPr algn="l" eaLnBrk="1" hangingPunct="1">
              <a:lnSpc>
                <a:spcPct val="80000"/>
              </a:lnSpc>
              <a:defRPr/>
            </a:pPr>
            <a:r>
              <a:rPr lang="en-US" sz="2000" dirty="0" smtClean="0"/>
              <a:t>                                     Triple Bottom Line Concept</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4640629"/>
            <a:ext cx="2270516"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9" y="4640629"/>
            <a:ext cx="2062162"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1938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333499"/>
            <a:ext cx="8448675" cy="5286376"/>
          </a:xfrm>
        </p:spPr>
        <p:txBody>
          <a:bodyPr/>
          <a:lstStyle/>
          <a:p>
            <a:pPr eaLnBrk="1" hangingPunct="1">
              <a:lnSpc>
                <a:spcPct val="80000"/>
              </a:lnSpc>
              <a:defRPr/>
            </a:pPr>
            <a:r>
              <a:rPr lang="en-US" sz="2400" dirty="0" err="1" smtClean="0"/>
              <a:t>Talloires</a:t>
            </a:r>
            <a:r>
              <a:rPr lang="en-US" sz="2400" dirty="0" smtClean="0"/>
              <a:t> Declaration (</a:t>
            </a:r>
            <a:r>
              <a:rPr lang="en-US" sz="2000" dirty="0" smtClean="0"/>
              <a:t>Cal Poly signatory in 2004)</a:t>
            </a:r>
          </a:p>
          <a:p>
            <a:pPr algn="l" eaLnBrk="1" hangingPunct="1">
              <a:lnSpc>
                <a:spcPct val="80000"/>
              </a:lnSpc>
              <a:defRPr/>
            </a:pPr>
            <a:endParaRPr lang="en-US" sz="2000" dirty="0" smtClean="0"/>
          </a:p>
          <a:p>
            <a:pPr algn="l" eaLnBrk="1" hangingPunct="1">
              <a:lnSpc>
                <a:spcPct val="80000"/>
              </a:lnSpc>
              <a:defRPr/>
            </a:pPr>
            <a:r>
              <a:rPr lang="en-US" sz="2000" dirty="0" smtClean="0"/>
              <a:t>A 10 point action plan to incorporate sustainability and environmental literacy in teaching, research, operations, and outreach at colleges and Universities:</a:t>
            </a:r>
          </a:p>
          <a:p>
            <a:pPr algn="l" eaLnBrk="1" hangingPunct="1">
              <a:lnSpc>
                <a:spcPct val="80000"/>
              </a:lnSpc>
              <a:defRPr/>
            </a:pPr>
            <a:endParaRPr lang="en-US" sz="2000" i="1" dirty="0"/>
          </a:p>
          <a:p>
            <a:pPr marL="342900" indent="-342900" algn="l" eaLnBrk="1" hangingPunct="1">
              <a:lnSpc>
                <a:spcPct val="80000"/>
              </a:lnSpc>
              <a:spcAft>
                <a:spcPts val="600"/>
              </a:spcAft>
              <a:buFont typeface="Arial" panose="020B0604020202020204" pitchFamily="34" charset="0"/>
              <a:buChar char="•"/>
              <a:defRPr/>
            </a:pPr>
            <a:r>
              <a:rPr lang="en-US" sz="1600" i="1" dirty="0" smtClean="0"/>
              <a:t>Increase awareness of environmentally sustainable development</a:t>
            </a:r>
          </a:p>
          <a:p>
            <a:pPr marL="342900" indent="-342900" algn="l" eaLnBrk="1" hangingPunct="1">
              <a:lnSpc>
                <a:spcPct val="80000"/>
              </a:lnSpc>
              <a:spcAft>
                <a:spcPts val="600"/>
              </a:spcAft>
              <a:buFont typeface="Arial" panose="020B0604020202020204" pitchFamily="34" charset="0"/>
              <a:buChar char="•"/>
              <a:defRPr/>
            </a:pPr>
            <a:r>
              <a:rPr lang="en-US" sz="1600" i="1" dirty="0" smtClean="0"/>
              <a:t>Create an institutional culture of sustainability</a:t>
            </a:r>
          </a:p>
          <a:p>
            <a:pPr marL="342900" indent="-342900" algn="l" eaLnBrk="1" hangingPunct="1">
              <a:lnSpc>
                <a:spcPct val="80000"/>
              </a:lnSpc>
              <a:spcAft>
                <a:spcPts val="600"/>
              </a:spcAft>
              <a:buFont typeface="Arial" panose="020B0604020202020204" pitchFamily="34" charset="0"/>
              <a:buChar char="•"/>
              <a:defRPr/>
            </a:pPr>
            <a:r>
              <a:rPr lang="en-US" sz="1600" i="1" dirty="0" smtClean="0"/>
              <a:t>Educate for environmentally responsible citizenship</a:t>
            </a:r>
          </a:p>
          <a:p>
            <a:pPr marL="342900" indent="-342900" algn="l" eaLnBrk="1" hangingPunct="1">
              <a:lnSpc>
                <a:spcPct val="80000"/>
              </a:lnSpc>
              <a:spcAft>
                <a:spcPts val="600"/>
              </a:spcAft>
              <a:buFont typeface="Arial" panose="020B0604020202020204" pitchFamily="34" charset="0"/>
              <a:buChar char="•"/>
              <a:defRPr/>
            </a:pPr>
            <a:r>
              <a:rPr lang="en-US" sz="1600" i="1" dirty="0" smtClean="0"/>
              <a:t>Foster environmental literacy for all</a:t>
            </a:r>
          </a:p>
          <a:p>
            <a:pPr marL="342900" indent="-342900" algn="l" eaLnBrk="1" hangingPunct="1">
              <a:lnSpc>
                <a:spcPct val="80000"/>
              </a:lnSpc>
              <a:spcAft>
                <a:spcPts val="600"/>
              </a:spcAft>
              <a:buFont typeface="Arial" panose="020B0604020202020204" pitchFamily="34" charset="0"/>
              <a:buChar char="•"/>
              <a:defRPr/>
            </a:pPr>
            <a:r>
              <a:rPr lang="en-US" sz="1600" i="1" dirty="0" smtClean="0"/>
              <a:t>Practice institutional ecology</a:t>
            </a:r>
          </a:p>
          <a:p>
            <a:pPr marL="342900" indent="-342900" algn="l" eaLnBrk="1" hangingPunct="1">
              <a:lnSpc>
                <a:spcPct val="80000"/>
              </a:lnSpc>
              <a:spcAft>
                <a:spcPts val="600"/>
              </a:spcAft>
              <a:buFont typeface="Arial" panose="020B0604020202020204" pitchFamily="34" charset="0"/>
              <a:buChar char="•"/>
              <a:defRPr/>
            </a:pPr>
            <a:r>
              <a:rPr lang="en-US" sz="1600" i="1" dirty="0" smtClean="0"/>
              <a:t>Involve all stakeholders</a:t>
            </a:r>
          </a:p>
          <a:p>
            <a:pPr marL="342900" indent="-342900" algn="l" eaLnBrk="1" hangingPunct="1">
              <a:lnSpc>
                <a:spcPct val="80000"/>
              </a:lnSpc>
              <a:spcAft>
                <a:spcPts val="600"/>
              </a:spcAft>
              <a:buFont typeface="Arial" panose="020B0604020202020204" pitchFamily="34" charset="0"/>
              <a:buChar char="•"/>
              <a:defRPr/>
            </a:pPr>
            <a:r>
              <a:rPr lang="en-US" sz="1600" i="1" dirty="0" smtClean="0"/>
              <a:t>Collaborate for interdisciplinary approaches</a:t>
            </a:r>
          </a:p>
          <a:p>
            <a:pPr marL="342900" indent="-342900" algn="l" eaLnBrk="1" hangingPunct="1">
              <a:lnSpc>
                <a:spcPct val="80000"/>
              </a:lnSpc>
              <a:spcAft>
                <a:spcPts val="600"/>
              </a:spcAft>
              <a:buFont typeface="Arial" panose="020B0604020202020204" pitchFamily="34" charset="0"/>
              <a:buChar char="•"/>
              <a:defRPr/>
            </a:pPr>
            <a:r>
              <a:rPr lang="en-US" sz="1600" i="1" dirty="0" smtClean="0"/>
              <a:t>Enhance capacity of primary and secondary schools</a:t>
            </a:r>
          </a:p>
          <a:p>
            <a:pPr marL="342900" indent="-342900" algn="l" eaLnBrk="1" hangingPunct="1">
              <a:lnSpc>
                <a:spcPct val="80000"/>
              </a:lnSpc>
              <a:spcAft>
                <a:spcPts val="600"/>
              </a:spcAft>
              <a:buFont typeface="Arial" panose="020B0604020202020204" pitchFamily="34" charset="0"/>
              <a:buChar char="•"/>
              <a:defRPr/>
            </a:pPr>
            <a:r>
              <a:rPr lang="en-US" sz="1600" i="1" dirty="0" smtClean="0"/>
              <a:t>Broaden service and outreach nationally and internationally</a:t>
            </a:r>
          </a:p>
          <a:p>
            <a:pPr marL="342900" indent="-342900" algn="l" eaLnBrk="1" hangingPunct="1">
              <a:lnSpc>
                <a:spcPct val="80000"/>
              </a:lnSpc>
              <a:spcAft>
                <a:spcPts val="600"/>
              </a:spcAft>
              <a:buFont typeface="Arial" panose="020B0604020202020204" pitchFamily="34" charset="0"/>
              <a:buChar char="•"/>
              <a:defRPr/>
            </a:pPr>
            <a:r>
              <a:rPr lang="en-US" sz="1600" i="1" dirty="0" smtClean="0"/>
              <a:t>Maintain the movement</a:t>
            </a:r>
            <a:endParaRPr lang="en-US" sz="1600" i="1" dirty="0"/>
          </a:p>
          <a:p>
            <a:pPr lvl="1" indent="0" algn="ctr" eaLnBrk="1" hangingPunct="1">
              <a:lnSpc>
                <a:spcPct val="80000"/>
              </a:lnSpc>
              <a:buNone/>
              <a:defRPr/>
            </a:pPr>
            <a:endParaRPr lang="en-US" sz="1200" dirty="0" smtClean="0"/>
          </a:p>
          <a:p>
            <a:pPr eaLnBrk="1" hangingPunct="1">
              <a:lnSpc>
                <a:spcPct val="80000"/>
              </a:lnSpc>
              <a:defRPr/>
            </a:pPr>
            <a:r>
              <a:rPr lang="en-US" sz="1200" dirty="0" smtClean="0"/>
              <a:t>http</a:t>
            </a:r>
            <a:r>
              <a:rPr lang="en-US" sz="1200" dirty="0"/>
              <a:t>://suscat.calpoly.edu/talloires/</a:t>
            </a:r>
            <a:endParaRPr lang="en-US" sz="12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4550666"/>
            <a:ext cx="2152649" cy="213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2895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333499"/>
            <a:ext cx="8448675" cy="5286376"/>
          </a:xfrm>
        </p:spPr>
        <p:txBody>
          <a:bodyPr/>
          <a:lstStyle/>
          <a:p>
            <a:pPr eaLnBrk="1" hangingPunct="1">
              <a:lnSpc>
                <a:spcPct val="80000"/>
              </a:lnSpc>
              <a:defRPr/>
            </a:pPr>
            <a:r>
              <a:rPr lang="en-US" sz="2400" dirty="0" smtClean="0"/>
              <a:t>Cal Poly Sustainability Learning Objectives (SLO’s)</a:t>
            </a:r>
          </a:p>
          <a:p>
            <a:pPr eaLnBrk="1" hangingPunct="1">
              <a:lnSpc>
                <a:spcPct val="80000"/>
              </a:lnSpc>
              <a:defRPr/>
            </a:pPr>
            <a:endParaRPr lang="en-US" sz="2400" dirty="0" smtClean="0"/>
          </a:p>
          <a:p>
            <a:pPr algn="l" eaLnBrk="1" hangingPunct="1">
              <a:lnSpc>
                <a:spcPct val="80000"/>
              </a:lnSpc>
              <a:defRPr/>
            </a:pPr>
            <a:r>
              <a:rPr lang="en-US" sz="2000" dirty="0" smtClean="0"/>
              <a:t>Cal Poly Academic Senate – Resolution 688-09 (2009):</a:t>
            </a:r>
          </a:p>
          <a:p>
            <a:pPr algn="l" eaLnBrk="1" hangingPunct="1">
              <a:lnSpc>
                <a:spcPct val="80000"/>
              </a:lnSpc>
              <a:defRPr/>
            </a:pPr>
            <a:endParaRPr lang="en-US" sz="2000" dirty="0" smtClean="0"/>
          </a:p>
          <a:p>
            <a:pPr algn="l" eaLnBrk="1" hangingPunct="1">
              <a:lnSpc>
                <a:spcPct val="80000"/>
              </a:lnSpc>
              <a:defRPr/>
            </a:pPr>
            <a:r>
              <a:rPr lang="en-US" sz="2000" i="1" dirty="0" smtClean="0"/>
              <a:t>“In order to consider sustainability when making reasoned decisions, all graduating students should be able to:</a:t>
            </a:r>
          </a:p>
          <a:p>
            <a:pPr algn="l" eaLnBrk="1" hangingPunct="1">
              <a:lnSpc>
                <a:spcPct val="80000"/>
              </a:lnSpc>
              <a:defRPr/>
            </a:pPr>
            <a:endParaRPr lang="en-US" sz="2000" i="1" dirty="0"/>
          </a:p>
          <a:p>
            <a:pPr marL="342900" indent="-342900" algn="l" eaLnBrk="1" hangingPunct="1">
              <a:lnSpc>
                <a:spcPct val="80000"/>
              </a:lnSpc>
              <a:spcAft>
                <a:spcPts val="600"/>
              </a:spcAft>
              <a:buFont typeface="Arial" panose="020B0604020202020204" pitchFamily="34" charset="0"/>
              <a:buChar char="•"/>
              <a:defRPr/>
            </a:pPr>
            <a:r>
              <a:rPr lang="en-US" sz="1800" i="1" dirty="0" smtClean="0"/>
              <a:t>Define </a:t>
            </a:r>
            <a:r>
              <a:rPr lang="en-US" sz="1800" i="1" dirty="0"/>
              <a:t>and apply sustainability principles within their academic programs</a:t>
            </a:r>
          </a:p>
          <a:p>
            <a:pPr marL="342900" indent="-342900" algn="l" eaLnBrk="1" hangingPunct="1">
              <a:lnSpc>
                <a:spcPct val="80000"/>
              </a:lnSpc>
              <a:spcAft>
                <a:spcPts val="600"/>
              </a:spcAft>
              <a:buFont typeface="Arial" panose="020B0604020202020204" pitchFamily="34" charset="0"/>
              <a:buChar char="•"/>
              <a:defRPr/>
            </a:pPr>
            <a:r>
              <a:rPr lang="en-US" sz="1800" i="1" dirty="0"/>
              <a:t>Explain how natural, economic, and social systems interact to foster or prevent sustainability</a:t>
            </a:r>
          </a:p>
          <a:p>
            <a:pPr marL="342900" indent="-342900" algn="l" eaLnBrk="1" hangingPunct="1">
              <a:lnSpc>
                <a:spcPct val="80000"/>
              </a:lnSpc>
              <a:spcAft>
                <a:spcPts val="600"/>
              </a:spcAft>
              <a:buFont typeface="Arial" panose="020B0604020202020204" pitchFamily="34" charset="0"/>
              <a:buChar char="•"/>
              <a:defRPr/>
            </a:pPr>
            <a:r>
              <a:rPr lang="en-US" sz="1800" i="1" dirty="0"/>
              <a:t>Analyze and explain local, national, and global sustainability using a multidisciplinary approach</a:t>
            </a:r>
          </a:p>
          <a:p>
            <a:pPr marL="342900" indent="-342900" algn="l" eaLnBrk="1" hangingPunct="1">
              <a:lnSpc>
                <a:spcPct val="80000"/>
              </a:lnSpc>
              <a:spcAft>
                <a:spcPts val="600"/>
              </a:spcAft>
              <a:buFont typeface="Arial" panose="020B0604020202020204" pitchFamily="34" charset="0"/>
              <a:buChar char="•"/>
              <a:defRPr/>
            </a:pPr>
            <a:r>
              <a:rPr lang="en-US" sz="1800" i="1" dirty="0"/>
              <a:t>Consider sustainability principles while developing personal and professional </a:t>
            </a:r>
            <a:r>
              <a:rPr lang="en-US" sz="1800" i="1" dirty="0" smtClean="0"/>
              <a:t>values”</a:t>
            </a:r>
          </a:p>
          <a:p>
            <a:pPr marL="1085850" lvl="1" indent="-342900" eaLnBrk="1" hangingPunct="1">
              <a:lnSpc>
                <a:spcPct val="80000"/>
              </a:lnSpc>
              <a:defRPr/>
            </a:pPr>
            <a:endParaRPr lang="en-US" sz="2000" i="1" dirty="0"/>
          </a:p>
          <a:p>
            <a:pPr lvl="1" indent="0" algn="ctr" eaLnBrk="1" hangingPunct="1">
              <a:lnSpc>
                <a:spcPct val="80000"/>
              </a:lnSpc>
              <a:buNone/>
              <a:defRPr/>
            </a:pPr>
            <a:endParaRPr lang="en-US" sz="1200" dirty="0" smtClean="0"/>
          </a:p>
          <a:p>
            <a:pPr lvl="1" indent="0" algn="ctr" eaLnBrk="1" hangingPunct="1">
              <a:lnSpc>
                <a:spcPct val="80000"/>
              </a:lnSpc>
              <a:buNone/>
              <a:defRPr/>
            </a:pPr>
            <a:endParaRPr lang="en-US" sz="1200" dirty="0" smtClean="0"/>
          </a:p>
          <a:p>
            <a:pPr eaLnBrk="1" hangingPunct="1">
              <a:lnSpc>
                <a:spcPct val="80000"/>
              </a:lnSpc>
              <a:defRPr/>
            </a:pPr>
            <a:endParaRPr lang="en-US" sz="1200" dirty="0" smtClean="0"/>
          </a:p>
          <a:p>
            <a:pPr eaLnBrk="1" hangingPunct="1">
              <a:lnSpc>
                <a:spcPct val="80000"/>
              </a:lnSpc>
              <a:defRPr/>
            </a:pPr>
            <a:r>
              <a:rPr lang="en-US" sz="1200" dirty="0" smtClean="0"/>
              <a:t>http</a:t>
            </a:r>
            <a:r>
              <a:rPr lang="en-US" sz="1200" dirty="0"/>
              <a:t>://www.academicprograms.calpoly.edu/academicpolicies/sustainability_lo.html</a:t>
            </a:r>
            <a:endParaRPr lang="en-US" sz="1200"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29205040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1333499"/>
            <a:ext cx="8448675" cy="5286376"/>
          </a:xfrm>
        </p:spPr>
        <p:txBody>
          <a:bodyPr/>
          <a:lstStyle/>
          <a:p>
            <a:pPr eaLnBrk="1" hangingPunct="1">
              <a:lnSpc>
                <a:spcPct val="80000"/>
              </a:lnSpc>
              <a:defRPr/>
            </a:pPr>
            <a:r>
              <a:rPr lang="en-US" sz="2400" dirty="0" smtClean="0"/>
              <a:t>CSU Sustainability Policy </a:t>
            </a:r>
          </a:p>
          <a:p>
            <a:pPr eaLnBrk="1" hangingPunct="1">
              <a:lnSpc>
                <a:spcPct val="80000"/>
              </a:lnSpc>
              <a:defRPr/>
            </a:pPr>
            <a:endParaRPr lang="en-US" sz="2400" dirty="0" smtClean="0"/>
          </a:p>
          <a:p>
            <a:pPr algn="l" eaLnBrk="1" hangingPunct="1">
              <a:lnSpc>
                <a:spcPct val="80000"/>
              </a:lnSpc>
              <a:defRPr/>
            </a:pPr>
            <a:r>
              <a:rPr lang="en-US" sz="2000" dirty="0" smtClean="0"/>
              <a:t>Major revision to policy since last CSU Executive Order 987 (2006)</a:t>
            </a:r>
          </a:p>
          <a:p>
            <a:pPr algn="l" eaLnBrk="1" hangingPunct="1">
              <a:lnSpc>
                <a:spcPct val="80000"/>
              </a:lnSpc>
              <a:defRPr/>
            </a:pPr>
            <a:endParaRPr lang="en-US" sz="2000" dirty="0" smtClean="0"/>
          </a:p>
          <a:p>
            <a:pPr algn="l" eaLnBrk="1" hangingPunct="1">
              <a:lnSpc>
                <a:spcPct val="80000"/>
              </a:lnSpc>
              <a:defRPr/>
            </a:pPr>
            <a:r>
              <a:rPr lang="en-US" sz="2000" dirty="0" smtClean="0"/>
              <a:t>Academics:  </a:t>
            </a:r>
            <a:r>
              <a:rPr lang="en-US" sz="2000" i="1" dirty="0" smtClean="0"/>
              <a:t>“The CSU will seek to further integrate sustainability into the academic curriculum working within the normal campus consultative process.”</a:t>
            </a:r>
          </a:p>
          <a:p>
            <a:pPr algn="l" eaLnBrk="1" hangingPunct="1">
              <a:lnSpc>
                <a:spcPct val="80000"/>
              </a:lnSpc>
              <a:defRPr/>
            </a:pPr>
            <a:endParaRPr lang="en-US" sz="2000" i="1" dirty="0" smtClean="0"/>
          </a:p>
          <a:p>
            <a:pPr algn="l" eaLnBrk="1" hangingPunct="1">
              <a:lnSpc>
                <a:spcPct val="80000"/>
              </a:lnSpc>
              <a:defRPr/>
            </a:pPr>
            <a:r>
              <a:rPr lang="en-US" sz="2000" dirty="0" smtClean="0"/>
              <a:t>Operations:  </a:t>
            </a:r>
            <a:r>
              <a:rPr lang="en-US" sz="2000" i="1" dirty="0" smtClean="0"/>
              <a:t>“The CSU will pursue sustainable practices in all areas of the university, including business operations such as procurement, IT, student services, food service, facilities operations, design and construction… and self funded auxiliaries.”</a:t>
            </a:r>
          </a:p>
          <a:p>
            <a:pPr algn="l" eaLnBrk="1" hangingPunct="1">
              <a:lnSpc>
                <a:spcPct val="80000"/>
              </a:lnSpc>
              <a:defRPr/>
            </a:pPr>
            <a:endParaRPr lang="en-US" sz="2000" i="1" dirty="0"/>
          </a:p>
          <a:p>
            <a:pPr algn="l" eaLnBrk="1" hangingPunct="1">
              <a:lnSpc>
                <a:spcPct val="80000"/>
              </a:lnSpc>
              <a:defRPr/>
            </a:pPr>
            <a:r>
              <a:rPr lang="en-US" sz="2000" dirty="0" smtClean="0"/>
              <a:t>Policy approved by CSU Board of Trustees May 2014</a:t>
            </a:r>
            <a:endParaRPr lang="en-US" sz="2000" dirty="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0750972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2428875"/>
            <a:ext cx="8448675" cy="2781300"/>
          </a:xfrm>
        </p:spPr>
        <p:txBody>
          <a:bodyPr/>
          <a:lstStyle/>
          <a:p>
            <a:pPr eaLnBrk="1" hangingPunct="1">
              <a:lnSpc>
                <a:spcPct val="80000"/>
              </a:lnSpc>
              <a:defRPr/>
            </a:pPr>
            <a:r>
              <a:rPr lang="en-US" sz="2400" dirty="0" smtClean="0"/>
              <a:t>Cal Poly Vision 2022, President Armstrong:</a:t>
            </a:r>
          </a:p>
          <a:p>
            <a:pPr eaLnBrk="1" hangingPunct="1">
              <a:lnSpc>
                <a:spcPct val="80000"/>
              </a:lnSpc>
              <a:defRPr/>
            </a:pPr>
            <a:endParaRPr lang="en-US" sz="2400" dirty="0" smtClean="0"/>
          </a:p>
          <a:p>
            <a:pPr eaLnBrk="1" hangingPunct="1">
              <a:lnSpc>
                <a:spcPct val="80000"/>
              </a:lnSpc>
              <a:defRPr/>
            </a:pPr>
            <a:r>
              <a:rPr lang="en-US" sz="2400" dirty="0" smtClean="0"/>
              <a:t>$500M Fundraising Campaign</a:t>
            </a:r>
          </a:p>
          <a:p>
            <a:pPr eaLnBrk="1" hangingPunct="1">
              <a:lnSpc>
                <a:spcPct val="80000"/>
              </a:lnSpc>
              <a:defRPr/>
            </a:pPr>
            <a:r>
              <a:rPr lang="en-US" sz="2400" dirty="0" smtClean="0"/>
              <a:t>Focus on Public-Private Partnerships</a:t>
            </a:r>
            <a:endParaRPr lang="en-US" sz="2400" dirty="0"/>
          </a:p>
          <a:p>
            <a:pPr eaLnBrk="1" hangingPunct="1">
              <a:lnSpc>
                <a:spcPct val="80000"/>
              </a:lnSpc>
              <a:defRPr/>
            </a:pPr>
            <a:endParaRPr lang="en-US" sz="2400" dirty="0" smtClean="0"/>
          </a:p>
          <a:p>
            <a:pPr algn="l" eaLnBrk="1" hangingPunct="1">
              <a:lnSpc>
                <a:spcPct val="80000"/>
              </a:lnSpc>
              <a:defRPr/>
            </a:pPr>
            <a:r>
              <a:rPr lang="en-US" sz="2400" i="1" dirty="0" smtClean="0"/>
              <a:t>“Enhance sustainability efforts and attitudes, eliminate redundancies, create greater efficiencies and entrepreneurial activities.”</a:t>
            </a:r>
          </a:p>
          <a:p>
            <a:pPr algn="l" eaLnBrk="1" hangingPunct="1">
              <a:lnSpc>
                <a:spcPct val="80000"/>
              </a:lnSpc>
              <a:defRPr/>
            </a:pPr>
            <a:endParaRPr lang="en-US" sz="2400" i="1" dirty="0" smtClean="0"/>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34758783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c300"/>
          <p:cNvPicPr>
            <a:picLocks noChangeAspect="1" noChangeArrowheads="1"/>
          </p:cNvPicPr>
          <p:nvPr/>
        </p:nvPicPr>
        <p:blipFill>
          <a:blip r:embed="rId2">
            <a:extLst>
              <a:ext uri="{28A0092B-C50C-407E-A947-70E740481C1C}">
                <a14:useLocalDpi xmlns:a14="http://schemas.microsoft.com/office/drawing/2010/main" val="0"/>
              </a:ext>
            </a:extLst>
          </a:blip>
          <a:srcRect l="2834"/>
          <a:stretch>
            <a:fillRect/>
          </a:stretch>
        </p:blipFill>
        <p:spPr bwMode="auto">
          <a:xfrm>
            <a:off x="3495675" y="0"/>
            <a:ext cx="564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subTitle" idx="1"/>
          </p:nvPr>
        </p:nvSpPr>
        <p:spPr>
          <a:xfrm>
            <a:off x="276224" y="2428875"/>
            <a:ext cx="8448675" cy="2781300"/>
          </a:xfrm>
        </p:spPr>
        <p:txBody>
          <a:bodyPr/>
          <a:lstStyle/>
          <a:p>
            <a:pPr eaLnBrk="1" hangingPunct="1">
              <a:lnSpc>
                <a:spcPct val="80000"/>
              </a:lnSpc>
              <a:defRPr/>
            </a:pPr>
            <a:r>
              <a:rPr lang="en-US" sz="2400" dirty="0" smtClean="0"/>
              <a:t>Academic Senate Sustainability Committee:</a:t>
            </a:r>
          </a:p>
          <a:p>
            <a:pPr eaLnBrk="1" hangingPunct="1">
              <a:lnSpc>
                <a:spcPct val="80000"/>
              </a:lnSpc>
              <a:defRPr/>
            </a:pPr>
            <a:endParaRPr lang="en-US" sz="2400" dirty="0" smtClean="0"/>
          </a:p>
          <a:p>
            <a:pPr marL="342900" indent="-342900" algn="l" eaLnBrk="1" hangingPunct="1">
              <a:lnSpc>
                <a:spcPct val="80000"/>
              </a:lnSpc>
              <a:buFont typeface="Arial" panose="020B0604020202020204" pitchFamily="34" charset="0"/>
              <a:buChar char="•"/>
              <a:defRPr/>
            </a:pPr>
            <a:r>
              <a:rPr lang="en-US" sz="2400" dirty="0" smtClean="0"/>
              <a:t>Formalize SUSCAT (</a:t>
            </a:r>
            <a:r>
              <a:rPr lang="en-US" sz="2400" dirty="0" err="1" smtClean="0"/>
              <a:t>SUStainability</a:t>
            </a:r>
            <a:r>
              <a:rPr lang="en-US" sz="2400" dirty="0" smtClean="0"/>
              <a:t> course </a:t>
            </a:r>
            <a:r>
              <a:rPr lang="en-US" sz="2400" dirty="0" err="1" smtClean="0"/>
              <a:t>CATalog</a:t>
            </a:r>
            <a:r>
              <a:rPr lang="en-US" sz="2400" dirty="0" smtClean="0"/>
              <a:t>)</a:t>
            </a:r>
          </a:p>
          <a:p>
            <a:pPr marL="342900" indent="-342900" algn="l" eaLnBrk="1" hangingPunct="1">
              <a:lnSpc>
                <a:spcPct val="80000"/>
              </a:lnSpc>
              <a:buFont typeface="Arial" panose="020B0604020202020204" pitchFamily="34" charset="0"/>
              <a:buChar char="•"/>
              <a:defRPr/>
            </a:pPr>
            <a:r>
              <a:rPr lang="en-US" sz="2400" dirty="0" smtClean="0"/>
              <a:t>Senate </a:t>
            </a:r>
            <a:r>
              <a:rPr lang="en-US" sz="2400" dirty="0" smtClean="0"/>
              <a:t>resolution on sustainability course assessment</a:t>
            </a:r>
          </a:p>
          <a:p>
            <a:pPr marL="342900" indent="-342900" algn="l" eaLnBrk="1" hangingPunct="1">
              <a:lnSpc>
                <a:spcPct val="80000"/>
              </a:lnSpc>
              <a:buFont typeface="Arial" panose="020B0604020202020204" pitchFamily="34" charset="0"/>
              <a:buChar char="•"/>
              <a:defRPr/>
            </a:pPr>
            <a:r>
              <a:rPr lang="en-US" sz="2400" dirty="0" smtClean="0"/>
              <a:t>Working toward a graduation requirement</a:t>
            </a:r>
          </a:p>
        </p:txBody>
      </p:sp>
      <p:pic>
        <p:nvPicPr>
          <p:cNvPr id="5124" name="Picture 4" descr="cp-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3486150" y="0"/>
            <a:ext cx="5657850" cy="798513"/>
          </a:xfrm>
          <a:prstGeom prst="rect">
            <a:avLst/>
          </a:prstGeom>
          <a:solidFill>
            <a:srgbClr val="FFFFFF"/>
          </a:solidFill>
          <a:ln w="9525">
            <a:solidFill>
              <a:srgbClr val="FFFFFF"/>
            </a:solidFill>
            <a:miter lim="800000"/>
            <a:headEnd/>
            <a:tailEnd/>
          </a:ln>
        </p:spPr>
        <p:txBody>
          <a:bodyPr wrap="none" anchor="ctr"/>
          <a:lstStyle/>
          <a:p>
            <a:endParaRPr lang="en-US"/>
          </a:p>
        </p:txBody>
      </p:sp>
      <p:pic>
        <p:nvPicPr>
          <p:cNvPr id="5126" name="Picture 6" descr="cp-c300"/>
          <p:cNvPicPr>
            <a:picLocks noChangeAspect="1" noChangeArrowheads="1"/>
          </p:cNvPicPr>
          <p:nvPr/>
        </p:nvPicPr>
        <p:blipFill>
          <a:blip r:embed="rId2">
            <a:extLst>
              <a:ext uri="{28A0092B-C50C-407E-A947-70E740481C1C}">
                <a14:useLocalDpi xmlns:a14="http://schemas.microsoft.com/office/drawing/2010/main" val="0"/>
              </a:ext>
            </a:extLst>
          </a:blip>
          <a:srcRect l="28714" t="79013" r="52718"/>
          <a:stretch>
            <a:fillRect/>
          </a:stretch>
        </p:blipFill>
        <p:spPr bwMode="auto">
          <a:xfrm>
            <a:off x="3187700" y="812800"/>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590925" y="115888"/>
            <a:ext cx="5410200" cy="671512"/>
          </a:xfrm>
        </p:spPr>
        <p:txBody>
          <a:bodyPr/>
          <a:lstStyle/>
          <a:p>
            <a:pPr eaLnBrk="1" hangingPunct="1"/>
            <a:r>
              <a:rPr lang="en-US" sz="2800" dirty="0" smtClean="0">
                <a:solidFill>
                  <a:srgbClr val="006645"/>
                </a:solidFill>
                <a:effectLst/>
                <a:latin typeface="Times New Roman" pitchFamily="18" charset="0"/>
              </a:rPr>
              <a:t>Sustainable Energy &amp; Infrastructure</a:t>
            </a:r>
          </a:p>
        </p:txBody>
      </p:sp>
    </p:spTree>
    <p:extLst>
      <p:ext uri="{BB962C8B-B14F-4D97-AF65-F5344CB8AC3E}">
        <p14:creationId xmlns:p14="http://schemas.microsoft.com/office/powerpoint/2010/main" val="41839083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1771</TotalTime>
  <Words>1840</Words>
  <Application>Microsoft Office PowerPoint</Application>
  <PresentationFormat>On-screen Show (4:3)</PresentationFormat>
  <Paragraphs>328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Orbit</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lpstr>Sustainable Energy &amp; Infrastructure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Poly State University, SLO HVAC Best Practi</dc:title>
  <dc:creator>Dennis Elliot</dc:creator>
  <cp:lastModifiedBy>delliot</cp:lastModifiedBy>
  <cp:revision>113</cp:revision>
  <dcterms:created xsi:type="dcterms:W3CDTF">2009-06-20T04:30:51Z</dcterms:created>
  <dcterms:modified xsi:type="dcterms:W3CDTF">2014-06-15T20:26:54Z</dcterms:modified>
</cp:coreProperties>
</file>