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1" r:id="rId4"/>
    <p:sldId id="263" r:id="rId5"/>
    <p:sldId id="267" r:id="rId6"/>
    <p:sldId id="262" r:id="rId7"/>
    <p:sldId id="264" r:id="rId8"/>
    <p:sldId id="266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F6B"/>
    <a:srgbClr val="CCFF66"/>
    <a:srgbClr val="FFFF66"/>
    <a:srgbClr val="006645"/>
    <a:srgbClr val="006635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33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O%20NAME:Water%20Combined%20Data%20with%20Sports%20Complex%20broken%20o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Indoor</c:v>
                </c:pt>
              </c:strCache>
            </c:strRef>
          </c:tx>
          <c:invertIfNegative val="0"/>
          <c:cat>
            <c:numRef>
              <c:f>Sheet1!$B$13:$M$13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Sheet1!$B$14:$M$14</c:f>
              <c:numCache>
                <c:formatCode>0</c:formatCode>
                <c:ptCount val="12"/>
                <c:pt idx="0">
                  <c:v>225.30943099999999</c:v>
                </c:pt>
                <c:pt idx="1">
                  <c:v>290.80184700000001</c:v>
                </c:pt>
                <c:pt idx="2">
                  <c:v>301.10764499999999</c:v>
                </c:pt>
                <c:pt idx="3">
                  <c:v>276.46176700000001</c:v>
                </c:pt>
                <c:pt idx="4">
                  <c:v>229.49346700000001</c:v>
                </c:pt>
                <c:pt idx="5">
                  <c:v>241.77102600000001</c:v>
                </c:pt>
                <c:pt idx="6">
                  <c:v>288.65310399999998</c:v>
                </c:pt>
                <c:pt idx="7">
                  <c:v>299.63960200000002</c:v>
                </c:pt>
                <c:pt idx="8">
                  <c:v>276.82026900000011</c:v>
                </c:pt>
                <c:pt idx="9">
                  <c:v>271.83300700000012</c:v>
                </c:pt>
                <c:pt idx="10">
                  <c:v>265.83830899999992</c:v>
                </c:pt>
                <c:pt idx="11">
                  <c:v>265.82242600000001</c:v>
                </c:pt>
              </c:numCache>
            </c:numRef>
          </c:val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Landscape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Sheet1!$B$13:$M$13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Sheet1!$B$15:$M$15</c:f>
              <c:numCache>
                <c:formatCode>0</c:formatCode>
                <c:ptCount val="12"/>
                <c:pt idx="0">
                  <c:v>381.39336015903808</c:v>
                </c:pt>
                <c:pt idx="1">
                  <c:v>372.96241938774722</c:v>
                </c:pt>
                <c:pt idx="2">
                  <c:v>316.52969583666021</c:v>
                </c:pt>
                <c:pt idx="3">
                  <c:v>322.93180911967562</c:v>
                </c:pt>
                <c:pt idx="4">
                  <c:v>425.35962640365238</c:v>
                </c:pt>
                <c:pt idx="5">
                  <c:v>461.59878293033398</c:v>
                </c:pt>
                <c:pt idx="6">
                  <c:v>380.07891477795931</c:v>
                </c:pt>
                <c:pt idx="7">
                  <c:v>309.80919074023649</c:v>
                </c:pt>
                <c:pt idx="8">
                  <c:v>339.17973099999989</c:v>
                </c:pt>
                <c:pt idx="9">
                  <c:v>310.651215389181</c:v>
                </c:pt>
                <c:pt idx="10">
                  <c:v>367.04689451792109</c:v>
                </c:pt>
                <c:pt idx="11">
                  <c:v>324.17757399999999</c:v>
                </c:pt>
              </c:numCache>
            </c:numRef>
          </c:val>
        </c:ser>
        <c:ser>
          <c:idx val="2"/>
          <c:order val="2"/>
          <c:tx>
            <c:strRef>
              <c:f>Sheet1!$A$16</c:f>
              <c:strCache>
                <c:ptCount val="1"/>
                <c:pt idx="0">
                  <c:v>Sports Complex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numRef>
              <c:f>Sheet1!$B$13:$M$13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Sheet1!$B$16:$M$16</c:f>
              <c:numCache>
                <c:formatCode>#,##0</c:formatCode>
                <c:ptCount val="12"/>
                <c:pt idx="0">
                  <c:v>108.7027911590381</c:v>
                </c:pt>
                <c:pt idx="1">
                  <c:v>100.7642663877472</c:v>
                </c:pt>
                <c:pt idx="2">
                  <c:v>95.637340836660186</c:v>
                </c:pt>
                <c:pt idx="3">
                  <c:v>90.393576119675728</c:v>
                </c:pt>
                <c:pt idx="4">
                  <c:v>102.85309340365249</c:v>
                </c:pt>
                <c:pt idx="5">
                  <c:v>87.369808930333946</c:v>
                </c:pt>
                <c:pt idx="6">
                  <c:v>69.732018777959453</c:v>
                </c:pt>
                <c:pt idx="7">
                  <c:v>58.448792740236598</c:v>
                </c:pt>
                <c:pt idx="8">
                  <c:v>58</c:v>
                </c:pt>
                <c:pt idx="9">
                  <c:v>53.48422238918107</c:v>
                </c:pt>
                <c:pt idx="10">
                  <c:v>79.885203517921056</c:v>
                </c:pt>
                <c:pt idx="11">
                  <c:v>67</c:v>
                </c:pt>
              </c:numCache>
            </c:numRef>
          </c:val>
        </c:ser>
        <c:ser>
          <c:idx val="3"/>
          <c:order val="3"/>
          <c:tx>
            <c:strRef>
              <c:f>Sheet1!$A$17</c:f>
              <c:strCache>
                <c:ptCount val="1"/>
                <c:pt idx="0">
                  <c:v>Ag</c:v>
                </c:pt>
              </c:strCache>
            </c:strRef>
          </c:tx>
          <c:invertIfNegative val="0"/>
          <c:cat>
            <c:numRef>
              <c:f>Sheet1!$B$13:$M$13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Sheet1!$B$17:$M$17</c:f>
              <c:numCache>
                <c:formatCode>#,##0</c:formatCode>
                <c:ptCount val="12"/>
                <c:pt idx="0">
                  <c:v>252.29720884096201</c:v>
                </c:pt>
                <c:pt idx="1">
                  <c:v>281.23573361225272</c:v>
                </c:pt>
                <c:pt idx="2">
                  <c:v>169.3626591633398</c:v>
                </c:pt>
                <c:pt idx="3">
                  <c:v>239.60642388032429</c:v>
                </c:pt>
                <c:pt idx="4">
                  <c:v>299.14690659634749</c:v>
                </c:pt>
                <c:pt idx="5">
                  <c:v>336.63019106966613</c:v>
                </c:pt>
                <c:pt idx="6">
                  <c:v>542.26798122204059</c:v>
                </c:pt>
                <c:pt idx="7">
                  <c:v>317.55120725976337</c:v>
                </c:pt>
                <c:pt idx="8">
                  <c:v>459</c:v>
                </c:pt>
                <c:pt idx="9">
                  <c:v>708.51577761081899</c:v>
                </c:pt>
                <c:pt idx="10">
                  <c:v>473.11479648207887</c:v>
                </c:pt>
                <c:pt idx="11">
                  <c:v>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170048"/>
        <c:axId val="105171584"/>
      </c:barChart>
      <c:catAx>
        <c:axId val="10517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171584"/>
        <c:crosses val="autoZero"/>
        <c:auto val="1"/>
        <c:lblAlgn val="ctr"/>
        <c:lblOffset val="100"/>
        <c:noMultiLvlLbl val="0"/>
      </c:catAx>
      <c:valAx>
        <c:axId val="105171584"/>
        <c:scaling>
          <c:orientation val="minMax"/>
          <c:max val="14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5170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674DEF-EA39-4FF8-B694-25F50C84D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8CEA4-E194-45F9-9690-757F121A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4B075-5BA9-445D-A1FE-FB108C5E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14A7-B1AD-4D98-B96E-4297D8DA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FB2F-B4B1-48DC-B842-492BADDED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2365-E970-4C19-B1CB-39155BA2C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A34B-EA3C-4CFD-B3C0-BC85B9365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F7F7-3766-4AD1-8669-DE6804A5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5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0530-BE05-4DB2-B71C-D82655FB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71D6-811C-461D-A710-DF5807A8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51BE-5C9C-4A90-84FC-70A7A2585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5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2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ED007522-569A-48AF-A68D-382A38CA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1057274"/>
            <a:chOff x="0" y="-5551"/>
            <a:chExt cx="9144000" cy="1057274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-5551"/>
              <a:ext cx="9144000" cy="105727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2" y="119852"/>
              <a:ext cx="2718594" cy="81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62350" y="192881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" y="1689100"/>
            <a:ext cx="17922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1485900"/>
            <a:ext cx="5991224" cy="2692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Cal Poly State University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San Luis Obispo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Water Management and Drought Response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April, 2015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Dennis K. Elliot, PE, CEM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Associate Director, Energy, Utilities, and Sustainability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4704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152523"/>
            <a:ext cx="8496300" cy="5553077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What do we still need to do?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400" b="1" dirty="0" smtClean="0"/>
              <a:t>Continue low flow plumbing retrofits</a:t>
            </a:r>
          </a:p>
          <a:p>
            <a:pPr marL="1085850" lvl="1" indent="-34290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State $375K, Housing $425K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400" b="1" dirty="0" smtClean="0"/>
              <a:t>Expand Wireless Irrigation Control System - $850K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400" b="1" dirty="0" smtClean="0"/>
              <a:t>Eliminate 13.6 acres (28%) of remaining turf - $30K plus replanting costs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400" b="1" dirty="0" smtClean="0"/>
              <a:t>Replace 8,000 </a:t>
            </a:r>
            <a:r>
              <a:rPr lang="en-US" sz="2400" b="1" dirty="0" err="1" smtClean="0"/>
              <a:t>ft</a:t>
            </a:r>
            <a:r>
              <a:rPr lang="en-US" sz="2400" b="1" dirty="0" smtClean="0"/>
              <a:t> of aging Ag water main - $1M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400" b="1" dirty="0" smtClean="0"/>
              <a:t>Close down campus wash rack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400" b="1" dirty="0" smtClean="0"/>
              <a:t>Cut power washing by 50%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400" b="1" dirty="0" smtClean="0"/>
              <a:t>Seek sources of reclaimed water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400" b="1" dirty="0" smtClean="0"/>
              <a:t>Increase publicity, outreach, signage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8533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00" y="1152523"/>
            <a:ext cx="8597900" cy="5553077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How can the President’s Office be of support?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Provide additional funding for implementation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Communicate Sustainability values and specific goals in:</a:t>
            </a:r>
            <a:br>
              <a:rPr lang="en-US" sz="2400" b="1" dirty="0" smtClean="0"/>
            </a:br>
            <a:endParaRPr lang="en-US" sz="24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Cal Poly Strategic Plan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Cal Poly Master Plan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Advancement focus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Curriculum development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Vision 2022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The Mustang Way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Campus as Living Lab – Earn by Doing/Learn by Doing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endParaRPr lang="en-US" sz="24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Attend a meeting of each Sustainability Committee?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Host a Sustainability Summit?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Participate in marketing/outreach – Polly video?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Recognize accomplishments of faculty/staff/students – award?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309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6550" y="1495424"/>
            <a:ext cx="8010525" cy="5095875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Where does Cal Poly get its water?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1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1100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Water Rights</a:t>
            </a: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Old Creek (fills Whale Rock Reservoir)</a:t>
            </a: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err="1" smtClean="0"/>
              <a:t>Brizziolara</a:t>
            </a:r>
            <a:r>
              <a:rPr lang="en-US" sz="2000" b="1" dirty="0" smtClean="0"/>
              <a:t> Creek (on campus)</a:t>
            </a: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Managed by Facilities and Ag Ops</a:t>
            </a: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Permit vs. License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Water Sources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Whale Rock Reservoir – Cal Poly, SLO, CMC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Wells and Springs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 smtClean="0"/>
              <a:t>Riparian vs. Groundwater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Reclaim Water?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 smtClean="0"/>
              <a:t>CMC Wastewater Plant to </a:t>
            </a:r>
            <a:r>
              <a:rPr lang="en-US" sz="1800" b="1" dirty="0" err="1" smtClean="0"/>
              <a:t>Chorro</a:t>
            </a:r>
            <a:r>
              <a:rPr lang="en-US" sz="1800" b="1" dirty="0" smtClean="0"/>
              <a:t> Creek Ranch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 smtClean="0"/>
              <a:t>Partner with SLO – Proposed Santa Rosa Park Plant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Need for a secondary source of supply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000" b="1" dirty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20" y="1384300"/>
            <a:ext cx="330748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39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8" y="1133474"/>
            <a:ext cx="8387529" cy="555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Wells, Springs, and Farm Irrigation</a:t>
            </a:r>
          </a:p>
        </p:txBody>
      </p:sp>
    </p:spTree>
    <p:extLst>
      <p:ext uri="{BB962C8B-B14F-4D97-AF65-F5344CB8AC3E}">
        <p14:creationId xmlns:p14="http://schemas.microsoft.com/office/powerpoint/2010/main" val="1770274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1241423"/>
            <a:ext cx="8455025" cy="5197477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How does Cal Poly Use water?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200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Whale Rock use - average 1,100 AF/year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Maximum safe yield estimated at 1,386 AF/year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(This could be affected by climate change)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Building Use – 25%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Landscape and Sports Complex – 33%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Ag Operations – 42%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Cal Poly Ag Water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CAFES is allocated a maximum 449 AF/year of the campus’ Whale Rock water by internal Cal Poly agreement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Sports Complex is also irrigated with “Ag water” which does not count against CAFES allocation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Riparian wells – 80 to 130 AF/year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1000" b="1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81400" y="121444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</p:spTree>
    <p:extLst>
      <p:ext uri="{BB962C8B-B14F-4D97-AF65-F5344CB8AC3E}">
        <p14:creationId xmlns:p14="http://schemas.microsoft.com/office/powerpoint/2010/main" val="2649056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1241423"/>
            <a:ext cx="8455025" cy="5387977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/>
              <a:t>How is Cal Poly Conserving Water?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/>
              <a:t>Low flow plumbing retrofits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Toilets, urinals, shower heads, faucet aerators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6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/>
              <a:t>Landscape Irrigation Management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Use of drought tolerant and native plant species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Wireless ET irrigation control system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Turf </a:t>
            </a:r>
            <a:r>
              <a:rPr lang="en-US" sz="1600" b="1" dirty="0" smtClean="0"/>
              <a:t>reductions – 14.5% since 2007</a:t>
            </a:r>
            <a:endParaRPr lang="en-US" sz="1600" b="1" dirty="0"/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6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/>
              <a:t>Farm Operations</a:t>
            </a:r>
            <a:endParaRPr lang="en-US" sz="1000" b="1" dirty="0"/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Micro emitters on orchards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Upgraded sprinklers on pastures and row crops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Improved management of wells and storage reservoirs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Variable frequency drives on main well pumps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CSU Sustainability Best Practice Awards</a:t>
            </a:r>
          </a:p>
          <a:p>
            <a:pPr marL="1085850" lvl="1" indent="-34290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1600" b="1" dirty="0" smtClean="0"/>
              <a:t>Water Conservation and Site Water Quality</a:t>
            </a:r>
          </a:p>
          <a:p>
            <a:pPr marL="1085850" lvl="1" indent="-34290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1600" b="1" dirty="0" smtClean="0"/>
              <a:t>2007, 2012, and 2015</a:t>
            </a:r>
            <a:endParaRPr lang="en-US" sz="16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9552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304923"/>
            <a:ext cx="8220075" cy="5181601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What is Cal Poly’s Guiding Philosophy for Water Use?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Maximize beneficial use  &lt;or&gt;  maximize conservation?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“Cal Poly should exhibit leadership to the State of California by striving to use the least water possible within the constraints of funding, technology, and programmatic needs.”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marL="1085850" lvl="1" indent="-342900"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1600" b="1" dirty="0" smtClean="0"/>
              <a:t>Drought Planning Group</a:t>
            </a:r>
          </a:p>
          <a:p>
            <a:pPr marL="1085850" lvl="1" indent="-342900"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1600" b="1" dirty="0" smtClean="0"/>
              <a:t>Sustainability Advisory Committee</a:t>
            </a:r>
          </a:p>
          <a:p>
            <a:pPr marL="1085850" lvl="1" indent="-342900"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1600" b="1" dirty="0" smtClean="0"/>
              <a:t>Master Plan Natural Resources and Sustainability Committee</a:t>
            </a:r>
          </a:p>
          <a:p>
            <a:pPr marL="1085850" lvl="1" indent="-342900"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1600" b="1" dirty="0" smtClean="0"/>
              <a:t>Executive Director of Facilities</a:t>
            </a:r>
          </a:p>
          <a:p>
            <a:pPr marL="1085850" lvl="1" indent="-342900"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1600" b="1" dirty="0" smtClean="0"/>
              <a:t>VP for Administration and </a:t>
            </a:r>
            <a:r>
              <a:rPr lang="en-US" sz="1600" b="1" dirty="0" smtClean="0"/>
              <a:t>Finance</a:t>
            </a:r>
          </a:p>
          <a:p>
            <a:pPr marL="1085850" lvl="1" indent="-342900"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1600" b="1" dirty="0" smtClean="0"/>
              <a:t>President’s Office and Council of Divisional Vice Presidents</a:t>
            </a:r>
            <a:endParaRPr lang="en-US" sz="16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Great opportunities for Campus as Living Lab, Learn by Doing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What could be done if we had “excess” water?</a:t>
            </a:r>
          </a:p>
          <a:p>
            <a:pPr marL="1085850" lvl="1" indent="-34290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1600" b="1" dirty="0" smtClean="0"/>
              <a:t>Ground water recharge</a:t>
            </a:r>
          </a:p>
          <a:p>
            <a:pPr marL="1085850" lvl="1" indent="-34290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1600" b="1" dirty="0" smtClean="0"/>
              <a:t>Riparian habitat restoration</a:t>
            </a:r>
          </a:p>
          <a:p>
            <a:pPr marL="1085850" lvl="1" indent="-34290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1600" b="1" dirty="0" smtClean="0"/>
              <a:t>Help serve communities in water supply crisis – revenue?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55049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6750" y="1381123"/>
            <a:ext cx="8220075" cy="5181601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2014 Governor Declares Statewide Water Emergency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Reduce “personal” use 10% by 2016, 20% by 2020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CSU Board adopted as part of 2014 Sustainability Policy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Drought Planning Group convened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Immediate measures implemented in all areas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$305K in water conservation project funding approved by CO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2015 Governor Issues Exec Order B-29-15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Reduce “potable” water use 25% by February 2016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2014 Plan updated to be more aggressive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28% reduction in turf proposed (see map)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Cal Poly is applying these reductions to </a:t>
            </a:r>
            <a:r>
              <a:rPr lang="en-US" sz="2400" b="1" i="1" u="sng" dirty="0" smtClean="0"/>
              <a:t>all</a:t>
            </a:r>
            <a:r>
              <a:rPr lang="en-US" sz="2400" b="1" dirty="0" smtClean="0"/>
              <a:t> water use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21834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6750" y="1381123"/>
            <a:ext cx="8220075" cy="5349877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How is Cal Poly Conserving Water?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2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Low flow plumbing retrofits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Toilets, urinals, shower heads, faucet aerators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6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Landscape Irrigation Management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Use of drought tolerant and native plant species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Wireless ET irrigation control system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Turf reductions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6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Farm Operations</a:t>
            </a:r>
            <a:endParaRPr lang="en-US" sz="1000" b="1" dirty="0"/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Micro emitters on orchards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Upgraded sprinklers on pastures and row crops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Improved management of wells and storage reservoirs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Variable frequency drives on main well pumps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600" b="1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Educational Outreach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err="1" smtClean="0"/>
              <a:t>PowerSave</a:t>
            </a:r>
            <a:r>
              <a:rPr lang="en-US" sz="1600" b="1" dirty="0" smtClean="0"/>
              <a:t> Campus – Polly the Polar Bear campaign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Annual Red Brick Energy and Water Competition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Paper and digital signage in Housing, ASI, Campus Dining</a:t>
            </a:r>
          </a:p>
        </p:txBody>
      </p:sp>
    </p:spTree>
    <p:extLst>
      <p:ext uri="{BB962C8B-B14F-4D97-AF65-F5344CB8AC3E}">
        <p14:creationId xmlns:p14="http://schemas.microsoft.com/office/powerpoint/2010/main" val="125891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2015 Drought Response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152523"/>
            <a:ext cx="8496300" cy="5553077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How are we doing?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8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Water use has remained flat since early 2000’s, despite: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60% increase in building square footage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b="1" dirty="0" smtClean="0"/>
              <a:t>100% increase in on-campus housing</a:t>
            </a:r>
            <a:endParaRPr lang="en-US" sz="2000" b="1" dirty="0"/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  <a:defRPr/>
            </a:pPr>
            <a:endParaRPr lang="en-US" sz="1400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From 2013 to 2014, total water use was reduced by </a:t>
            </a:r>
            <a:r>
              <a:rPr lang="en-US" b="1" dirty="0" smtClean="0"/>
              <a:t>23%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Projected savings from 2015 Irrigation and Plumbing retrofits – 3%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15040"/>
              </p:ext>
            </p:extLst>
          </p:nvPr>
        </p:nvGraphicFramePr>
        <p:xfrm>
          <a:off x="106363" y="3619500"/>
          <a:ext cx="6624638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94500" y="3835400"/>
            <a:ext cx="2197100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Reductions by </a:t>
            </a:r>
            <a:r>
              <a:rPr lang="en-US" dirty="0" smtClean="0"/>
              <a:t>type</a:t>
            </a:r>
            <a:endParaRPr lang="en-US" dirty="0" smtClean="0"/>
          </a:p>
          <a:p>
            <a:r>
              <a:rPr lang="en-US" dirty="0" smtClean="0"/>
              <a:t>2013 - 2014:</a:t>
            </a:r>
          </a:p>
          <a:p>
            <a:endParaRPr lang="en-US" dirty="0" smtClean="0"/>
          </a:p>
          <a:p>
            <a:r>
              <a:rPr lang="en-US" sz="1400" dirty="0" smtClean="0"/>
              <a:t>Landscape – 10%</a:t>
            </a:r>
          </a:p>
          <a:p>
            <a:r>
              <a:rPr lang="en-US" sz="1400" dirty="0" smtClean="0"/>
              <a:t>Sports – 16%</a:t>
            </a:r>
          </a:p>
          <a:p>
            <a:r>
              <a:rPr lang="en-US" sz="1400" dirty="0" smtClean="0"/>
              <a:t>Ag – 43%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5828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2156</TotalTime>
  <Words>804</Words>
  <Application>Microsoft Office PowerPoint</Application>
  <PresentationFormat>On-screen Show (4:3)</PresentationFormat>
  <Paragraphs>177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Orbit</vt:lpstr>
      <vt:lpstr>2015 Drought Response</vt:lpstr>
      <vt:lpstr>2015 Drought Response</vt:lpstr>
      <vt:lpstr>Wells, Springs, and Farm Irrigation</vt:lpstr>
      <vt:lpstr>2015 Drought Response</vt:lpstr>
      <vt:lpstr>2015 Drought Response</vt:lpstr>
      <vt:lpstr>2015 Drought Response</vt:lpstr>
      <vt:lpstr>2015 Drought Response</vt:lpstr>
      <vt:lpstr>2015 Drought Response</vt:lpstr>
      <vt:lpstr>2015 Drought Response</vt:lpstr>
      <vt:lpstr>2015 Drought Response</vt:lpstr>
      <vt:lpstr>2015 Drought Response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 Poly State University, SLO HVAC Best Practi</dc:title>
  <dc:creator>Dennis Elliot</dc:creator>
  <cp:lastModifiedBy>delliot</cp:lastModifiedBy>
  <cp:revision>141</cp:revision>
  <dcterms:created xsi:type="dcterms:W3CDTF">2009-06-20T04:30:51Z</dcterms:created>
  <dcterms:modified xsi:type="dcterms:W3CDTF">2015-04-29T18:33:49Z</dcterms:modified>
</cp:coreProperties>
</file>