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88" r:id="rId4"/>
    <p:sldId id="289" r:id="rId5"/>
    <p:sldId id="290" r:id="rId6"/>
    <p:sldId id="291" r:id="rId7"/>
    <p:sldId id="293" r:id="rId8"/>
    <p:sldId id="292" r:id="rId9"/>
    <p:sldId id="294" r:id="rId10"/>
    <p:sldId id="295" r:id="rId11"/>
    <p:sldId id="297" r:id="rId12"/>
    <p:sldId id="296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6B"/>
    <a:srgbClr val="CCFF66"/>
    <a:srgbClr val="FFFF66"/>
    <a:srgbClr val="006645"/>
    <a:srgbClr val="006635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4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1570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74DEF-EA39-4FF8-B694-25F50C84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CEA4-E194-45F9-9690-757F121A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B075-5BA9-445D-A1FE-FB108C5E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14A7-B1AD-4D98-B96E-4297D8DA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FB2F-B4B1-48DC-B842-492BADDE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2365-E970-4C19-B1CB-39155BA2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A34B-EA3C-4CFD-B3C0-BC85B936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F7F7-3766-4AD1-8669-DE6804A5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0530-BE05-4DB2-B71C-D82655FB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71D6-811C-461D-A710-DF5807A8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51BE-5C9C-4A90-84FC-70A7A258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2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D007522-569A-48AF-A68D-382A38CA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057274"/>
            <a:chOff x="0" y="-5551"/>
            <a:chExt cx="9144000" cy="1057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-5551"/>
              <a:ext cx="9144000" cy="105727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2" y="119852"/>
              <a:ext cx="2718594" cy="81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112692" y="0"/>
            <a:ext cx="5842792" cy="1066076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Sustainability Best </a:t>
            </a:r>
            <a:r>
              <a:rPr lang="en-US" sz="24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Practices</a:t>
            </a:r>
            <a:br>
              <a:rPr lang="en-US" sz="24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</a:br>
            <a:r>
              <a:rPr lang="en-US" sz="24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Partnerships, Communications and Planning</a:t>
            </a:r>
            <a:endParaRPr lang="en-US" sz="24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582" y="1438274"/>
            <a:ext cx="8782842" cy="336109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Optimizing the Business Case for Carbon Neutrality and Climate Resilience</a:t>
            </a: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Presented to CHESC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July 7, 2020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Dennis K. Elliot, PE, CEM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Director - Energy, Utilities, and Sustainability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Cal Poly State University, San Luis Obispo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69" y="4602988"/>
            <a:ext cx="2630402" cy="1893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1" y="1375953"/>
            <a:ext cx="8890000" cy="5202647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Originally developed by </a:t>
            </a:r>
            <a:r>
              <a:rPr lang="en-US" sz="1800" dirty="0" err="1" smtClean="0"/>
              <a:t>EcoShift</a:t>
            </a:r>
            <a:r>
              <a:rPr lang="en-US" sz="1800" dirty="0" smtClean="0"/>
              <a:t> for UC Santa Cruz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Open source tool built in Excel – user configurable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Adapted original version for Cal Poly, worked with </a:t>
            </a:r>
            <a:r>
              <a:rPr lang="en-US" sz="1800" dirty="0" err="1" smtClean="0"/>
              <a:t>EcoShift</a:t>
            </a:r>
            <a:r>
              <a:rPr lang="en-US" sz="1800" dirty="0" smtClean="0"/>
              <a:t> to customize:</a:t>
            </a:r>
            <a:endParaRPr lang="en-US" sz="1800" dirty="0"/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Building level EUI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Increased space types from original four to include all T24 building types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Calibrated </a:t>
            </a:r>
            <a:r>
              <a:rPr lang="en-US" sz="1600" dirty="0"/>
              <a:t>energy efficiency and new construction modules using actual CSU </a:t>
            </a:r>
            <a:r>
              <a:rPr lang="en-US" sz="1600" dirty="0" smtClean="0"/>
              <a:t>data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New features/modules: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Transportation strategies for Scope 3 emissions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Impact of trades maintenance </a:t>
            </a:r>
            <a:r>
              <a:rPr lang="en-US" sz="1600" dirty="0"/>
              <a:t>staffing </a:t>
            </a:r>
            <a:r>
              <a:rPr lang="en-US" sz="1600" dirty="0" smtClean="0"/>
              <a:t>levels using </a:t>
            </a:r>
            <a:r>
              <a:rPr lang="en-US" sz="1600" dirty="0"/>
              <a:t>APPA </a:t>
            </a:r>
            <a:r>
              <a:rPr lang="en-US" sz="1600" dirty="0" smtClean="0"/>
              <a:t>guidelines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Building level Facility Condition data from ISES reports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Relationship </a:t>
            </a:r>
            <a:r>
              <a:rPr lang="en-US" sz="1600" dirty="0"/>
              <a:t>to </a:t>
            </a:r>
            <a:r>
              <a:rPr lang="en-US" sz="1600" dirty="0" smtClean="0"/>
              <a:t>the DM backlog</a:t>
            </a:r>
            <a:endParaRPr lang="en-US" sz="20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Calculates NPV of capital, O&amp;M, energy, carbon – total cost of ownership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Just beginning to run scenario analyses to optimize: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Existing buildings - deep energy retrofit vs. renovate vs. demo &amp; replace?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New buildings – target EUI, exceedance of T24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Investment in renewables/on-site generation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Investment in TDM strategies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Maintenance staffing levels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CESA – Climate and Energy Scenario Analysis tool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8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1" y="1375953"/>
            <a:ext cx="8890000" cy="5202647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Full 2035 Master Plan buildout will require ~$550M in support infrastructure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For same cost as BAU, can reduce central plant carbon 31%, water 46%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For investment 15% above BAU, can reduce central plant carbon 66%, water 69%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May be able to justify acceleration of carbon neutrality goal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Sample Results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0" y="2759075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1" y="1375953"/>
            <a:ext cx="8890000" cy="5202647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Update Utility Master Plan every time you update your Campus Master Plan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Involve all stakeholders (procurement, PD&amp;C, trades, energy/sustainability):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Development of scope and deliverables for RFQ/RFP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Identification of necessary field investigation/inspection/testing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Consultant interview and selection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Initial project kickoff and regular progress meetings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Data collection and field investigation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Draft and final report review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User training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Require consultant update existing utility system models or create new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Calibrate models with actual data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Try to create a living document that can adapt to how your Master Plan unfolds</a:t>
            </a:r>
            <a:endParaRPr lang="en-US" sz="16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Create flexible and campus user-configurable planning tools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Require planning tools be tested/commissioned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Make all cost factors and escalators adjustable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Perform sensitivity analysis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Update your utility atlas before you start, and again after report is complete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Lessons Learned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057274"/>
            <a:chOff x="0" y="-5551"/>
            <a:chExt cx="9144000" cy="1057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-5551"/>
              <a:ext cx="9144000" cy="105727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2" y="119852"/>
              <a:ext cx="2718594" cy="81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192881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Thank You!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512" y="1343024"/>
            <a:ext cx="8562975" cy="67627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Questions?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2471738"/>
            <a:ext cx="4619625" cy="35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9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7" y="1390650"/>
            <a:ext cx="4748213" cy="3217823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Founded 1901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21,000 FTE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6.5M GSF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10,000 acres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4</a:t>
            </a:r>
            <a:r>
              <a:rPr lang="en-US" sz="2000" dirty="0" smtClean="0"/>
              <a:t> central plants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1.6M gal TES</a:t>
            </a:r>
            <a:endParaRPr lang="en-US" sz="2000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1.5M gal domestic water storage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Single 70 kV substation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Cal Poly Campus Overview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122420"/>
            <a:ext cx="3667125" cy="24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2847"/>
          <a:stretch/>
        </p:blipFill>
        <p:spPr bwMode="auto">
          <a:xfrm>
            <a:off x="181274" y="4122421"/>
            <a:ext cx="4994355" cy="24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elliot\AppData\Local\Microsoft\Windows\Temporary Internet Files\Content.Outlook\PRRP5JKU\FullSizeRender (00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/>
          <a:stretch/>
        </p:blipFill>
        <p:spPr bwMode="auto">
          <a:xfrm>
            <a:off x="5309029" y="1673679"/>
            <a:ext cx="3673046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3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7" y="1390650"/>
            <a:ext cx="5685804" cy="4877628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2035 Master Plan Goals: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</a:t>
            </a:r>
            <a:r>
              <a:rPr lang="en-US" sz="2000" dirty="0" smtClean="0"/>
              <a:t>nrollment increase to 25,000 (headcount)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1.3M GSF new Academic &amp; Support Space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7,000 beds new student housing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380 units workforce housing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No increase in parking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Preserve prime ag land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Support new technologies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24/7 campus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Challenges: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2050 carbon neutrality goal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$350M DM backlog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PSPS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Aging infrastructure</a:t>
            </a:r>
            <a:endParaRPr lang="en-US" sz="2000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2035 Master Plan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5" y="2558912"/>
            <a:ext cx="4288735" cy="41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6" y="1273969"/>
            <a:ext cx="8596313" cy="5405127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First comprehensive Utility Master Plan to evaluate: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Electrical </a:t>
            </a:r>
            <a:r>
              <a:rPr lang="en-US" sz="2000" dirty="0"/>
              <a:t>service from PG&amp;E, </a:t>
            </a:r>
            <a:r>
              <a:rPr lang="en-US" sz="2000" dirty="0" smtClean="0"/>
              <a:t>HV substation and 12 kV distribution</a:t>
            </a:r>
            <a:endParaRPr lang="en-US" sz="20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Natural </a:t>
            </a:r>
            <a:r>
              <a:rPr lang="en-US" sz="2000" dirty="0"/>
              <a:t>gas distribution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Potable </a:t>
            </a:r>
            <a:r>
              <a:rPr lang="en-US" sz="2000" dirty="0"/>
              <a:t>water supply, distribution, storage, and firefighting capacity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Sanitary </a:t>
            </a:r>
            <a:r>
              <a:rPr lang="en-US" sz="2000" dirty="0"/>
              <a:t>sewer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Storm </a:t>
            </a:r>
            <a:r>
              <a:rPr lang="en-US" sz="2000" dirty="0"/>
              <a:t>sewer and 100-year flood risk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District </a:t>
            </a:r>
            <a:r>
              <a:rPr lang="en-US" sz="2000" dirty="0"/>
              <a:t>heating and cooling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Telecommunications </a:t>
            </a:r>
            <a:r>
              <a:rPr lang="en-US" sz="2000" dirty="0"/>
              <a:t>infrastructure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Building </a:t>
            </a:r>
            <a:r>
              <a:rPr lang="en-US" sz="2000" dirty="0"/>
              <a:t>Automation and </a:t>
            </a:r>
            <a:r>
              <a:rPr lang="en-US" sz="2000" dirty="0" smtClean="0"/>
              <a:t>SCADA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Criteria: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Capacity, age, condition, reliability, redundancy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Efficiency, carbon emissions, climate resilience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Life cycle cost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Budget - $875K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Selected consultants – Affiliated Engineers (AEI), Cannon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Utility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Master Plan Scope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Utility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Master Plan Process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410542" y="6281530"/>
            <a:ext cx="8335616" cy="480116"/>
          </a:xfrm>
        </p:spPr>
        <p:txBody>
          <a:bodyPr/>
          <a:lstStyle/>
          <a:p>
            <a:r>
              <a:rPr lang="en-US" sz="2400" dirty="0" smtClean="0"/>
              <a:t>Success required LOTS of stakeholder engagement!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1165914"/>
            <a:ext cx="8953500" cy="50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96" y="1273969"/>
            <a:ext cx="6534657" cy="3965990"/>
          </a:xfrm>
          <a:prstGeom prst="rect">
            <a:avLst/>
          </a:prstGeom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183" y="5316341"/>
            <a:ext cx="8371317" cy="1313059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Simultaneous heating/cooling = heat recovery chiller opportunity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Offsets gas use in boiler plant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Will need to reduce HWS temp from 180 down to 140-150 </a:t>
            </a:r>
            <a:r>
              <a:rPr lang="en-US" sz="2000" dirty="0" err="1" smtClean="0"/>
              <a:t>deg</a:t>
            </a:r>
            <a:r>
              <a:rPr lang="en-US" sz="2000" dirty="0" smtClean="0"/>
              <a:t> F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Will require addition of HW TES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Utility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Master Plan Findings</a:t>
            </a:r>
            <a:b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Heating/Cooling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9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2091" y="1152049"/>
            <a:ext cx="2561409" cy="5597093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1800" dirty="0" smtClean="0"/>
              <a:t>Central Plant reductions from BAU: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Carbon 31-66%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Water 46-69%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dirty="0" smtClean="0"/>
              <a:t>Uses EPA social cost of carbon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dirty="0" smtClean="0"/>
              <a:t>LCCA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dirty="0" smtClean="0"/>
              <a:t>Sensitivity analysis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1800" dirty="0" smtClean="0"/>
              <a:t>Carbon sequestration vs. offsets?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Utility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Master Plan Findings</a:t>
            </a:r>
            <a:b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Heating/Cooling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" y="1152049"/>
            <a:ext cx="6139969" cy="51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925" y="1375953"/>
            <a:ext cx="8371317" cy="3788229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Peak electrical load to TRIPLE due to added space and electrification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Proposes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substation f</a:t>
            </a:r>
            <a:r>
              <a:rPr lang="en-US" sz="1800" dirty="0" smtClean="0"/>
              <a:t>ed from PG&amp;E’s 115 kV transmission system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Provides better supply resilience to PSPS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Extends life of campus 12 kV duct bank and cabling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Supports expansion of EV charging</a:t>
            </a:r>
          </a:p>
          <a:p>
            <a:pPr marL="108585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Uses batteries for: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Peak shaving/TOU load shifting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Non-export compliance and PV generation management</a:t>
            </a:r>
          </a:p>
          <a:p>
            <a:pPr marL="14859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Future </a:t>
            </a:r>
            <a:r>
              <a:rPr lang="en-US" sz="1600" dirty="0" err="1" smtClean="0"/>
              <a:t>microgrid</a:t>
            </a:r>
            <a:endParaRPr lang="en-US" sz="1600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Utility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Master Plan Findings</a:t>
            </a:r>
            <a:b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Electrical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8" y="4172236"/>
            <a:ext cx="8825844" cy="25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33533" y="1375953"/>
            <a:ext cx="3208867" cy="5202647"/>
          </a:xfrm>
          <a:noFill/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Identified aging clay and </a:t>
            </a:r>
            <a:r>
              <a:rPr lang="en-US" sz="1800" dirty="0" err="1"/>
              <a:t>T</a:t>
            </a:r>
            <a:r>
              <a:rPr lang="en-US" sz="1800" dirty="0" err="1" smtClean="0"/>
              <a:t>ransite</a:t>
            </a:r>
            <a:r>
              <a:rPr lang="en-US" sz="1800" dirty="0" smtClean="0"/>
              <a:t> and undersized pipe sections needing replacement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Surveyed sewer manhole rims &amp; inverts, created hydraulic model to analyze flow and capacity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Camera inspection of sewer backbones and critical laterals - software identified and graded all deficiencies for prioritized repair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Metered dry/wet weather flows to quantify I&amp;I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Found we need more firefighting storage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Found we need a bigger sewer </a:t>
            </a:r>
            <a:r>
              <a:rPr lang="en-US" sz="1800" dirty="0" err="1" smtClean="0"/>
              <a:t>jetter</a:t>
            </a:r>
            <a:endParaRPr lang="en-US" sz="1800" dirty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Utility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Master Plan Findings</a:t>
            </a:r>
            <a:b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</a:b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Water and Sewer</a:t>
            </a:r>
            <a:endParaRPr lang="en-US" sz="2800" dirty="0" smtClean="0">
              <a:solidFill>
                <a:srgbClr val="00664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9" y="1273969"/>
            <a:ext cx="5563673" cy="47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5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3192</TotalTime>
  <Words>784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Orbit</vt:lpstr>
      <vt:lpstr>Sustainability Best Practices Partnerships, Communications and Planning</vt:lpstr>
      <vt:lpstr>Cal Poly Campus Overview</vt:lpstr>
      <vt:lpstr>2035 Master Plan</vt:lpstr>
      <vt:lpstr>Utility Master Plan Scope</vt:lpstr>
      <vt:lpstr>Utility Master Plan Process</vt:lpstr>
      <vt:lpstr>Utility Master Plan Findings Heating/Cooling</vt:lpstr>
      <vt:lpstr>Utility Master Plan Findings Heating/Cooling</vt:lpstr>
      <vt:lpstr>Utility Master Plan Findings Electrical</vt:lpstr>
      <vt:lpstr>Utility Master Plan Findings Water and Sewer</vt:lpstr>
      <vt:lpstr>CESA – Climate and Energy Scenario Analysis tool</vt:lpstr>
      <vt:lpstr>Sample Results</vt:lpstr>
      <vt:lpstr>Lessons Learned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Poly State University, SLO HVAC Best Practi</dc:title>
  <dc:creator>Dennis Elliot</dc:creator>
  <cp:lastModifiedBy>Dennis K. Elliot</cp:lastModifiedBy>
  <cp:revision>225</cp:revision>
  <dcterms:created xsi:type="dcterms:W3CDTF">2009-06-20T04:30:51Z</dcterms:created>
  <dcterms:modified xsi:type="dcterms:W3CDTF">2020-07-07T11:42:32Z</dcterms:modified>
</cp:coreProperties>
</file>