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73" r:id="rId4"/>
    <p:sldId id="288" r:id="rId5"/>
    <p:sldId id="289" r:id="rId6"/>
    <p:sldId id="290" r:id="rId7"/>
    <p:sldId id="291" r:id="rId8"/>
    <p:sldId id="292" r:id="rId9"/>
    <p:sldId id="287" r:id="rId10"/>
    <p:sldId id="286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F6B"/>
    <a:srgbClr val="CCFF66"/>
    <a:srgbClr val="FFFF66"/>
    <a:srgbClr val="006645"/>
    <a:srgbClr val="006635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4" autoAdjust="0"/>
    <p:restoredTop sz="94660" autoAdjust="0"/>
  </p:normalViewPr>
  <p:slideViewPr>
    <p:cSldViewPr snapToGrid="0">
      <p:cViewPr varScale="1">
        <p:scale>
          <a:sx n="122" d="100"/>
          <a:sy n="122" d="100"/>
        </p:scale>
        <p:origin x="17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674DEF-EA39-4FF8-B694-25F50C84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CEA4-E194-45F9-9690-757F121AB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4B075-5BA9-445D-A1FE-FB108C5E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14A7-B1AD-4D98-B96E-4297D8DA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FB2F-B4B1-48DC-B842-492BADDED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02365-E970-4C19-B1CB-39155BA2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A34B-EA3C-4CFD-B3C0-BC85B9365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8F7F7-3766-4AD1-8669-DE6804A5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0530-BE05-4DB2-B71C-D82655FB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71D6-811C-461D-A710-DF5807A86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4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51BE-5C9C-4A90-84FC-70A7A258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5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2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ED007522-569A-48AF-A68D-382A38CA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ergy.ca.gov/efficiency/financing/" TargetMode="External"/><Relationship Id="rId3" Type="http://schemas.openxmlformats.org/officeDocument/2006/relationships/hyperlink" Target="mailto:delliot@calpoly.edu" TargetMode="External"/><Relationship Id="rId7" Type="http://schemas.openxmlformats.org/officeDocument/2006/relationships/hyperlink" Target="http://www.sdge.com/business/bill-financ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e.com/wps/portal/home/business/tools/on-bill-financing/!ut/p/b1/hc_LDoIwEAXQb3HBUjpSguiuGIQ2alWMYjcGDFYSpAZR4t9bjRuNj9ndybnJDBIoRqJMLrlM6lyVSXHPwtl03ICENALKo3AI1LNoMGZT7HaxBmsN4MsQ-NdfIfFGPOpoMiADzhm4zH4HwbxrAWVLf8S9jgW29QS9APyQcQ0WMwwUz2ASEYIBnCf4cSRDQhYqfTy8JmWKXYlEle2yKqvMc6XX-7o-nvoGGNA0jSmVkkVmbtXBgE-VvTrVKH6V6HiIIadtkV6b1g21pezl/dl4/d5/L2dBISEvZ0FBIS9nQSEh/?from=/business/onbill/about-on-bill.htm" TargetMode="External"/><Relationship Id="rId5" Type="http://schemas.openxmlformats.org/officeDocument/2006/relationships/hyperlink" Target="http://www.pge.com/en/mybusiness/save/rebates/onbill/index.page?WT.mc_id=Vanity_eef" TargetMode="External"/><Relationship Id="rId4" Type="http://schemas.openxmlformats.org/officeDocument/2006/relationships/hyperlink" Target="http://www.sustainability.calpoly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057274"/>
            <a:chOff x="0" y="-5551"/>
            <a:chExt cx="9144000" cy="1057274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-5551"/>
              <a:ext cx="9144000" cy="105727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2" y="119852"/>
              <a:ext cx="2718594" cy="81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192881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Sustainability Best Practices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26372"/>
            <a:ext cx="17922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7200" y="1438274"/>
            <a:ext cx="5991224" cy="336109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HVAC Retrofit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Variable Flow CHW Pumping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and Plant Optimization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200" dirty="0" smtClean="0"/>
              <a:t>June 29, 2016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Dennis K. Elliot, PE, CEM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Director - Energy, Utilities, and Sustainability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Cal Poly State University, San Luis Obispo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7" y="2608623"/>
            <a:ext cx="3179491" cy="413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057274"/>
            <a:chOff x="0" y="-5551"/>
            <a:chExt cx="9144000" cy="1057274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-5551"/>
              <a:ext cx="9144000" cy="105727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2" y="119852"/>
              <a:ext cx="2718594" cy="81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192881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Sustainability Best Practices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512" y="1343024"/>
            <a:ext cx="8562975" cy="676276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Questions?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2471738"/>
            <a:ext cx="4619625" cy="35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89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7" y="1390650"/>
            <a:ext cx="4748213" cy="3217823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2000" dirty="0" smtClean="0"/>
              <a:t>5 Chillers – 2,550 tons capacity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dirty="0" smtClean="0"/>
              <a:t>1.6M gal Thermal Energy Storage Tank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dirty="0" smtClean="0"/>
              <a:t>Serves 21 buildings, 1.1M GSF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dirty="0" smtClean="0"/>
              <a:t>Constructed 1997 for future TES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dirty="0" smtClean="0"/>
              <a:t>Expanded in 2004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000" dirty="0" smtClean="0"/>
              <a:t>Expanded in 2011, TES added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43300" y="200819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Cal Poly Central Chiller Plant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122420"/>
            <a:ext cx="3667125" cy="24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2847"/>
          <a:stretch/>
        </p:blipFill>
        <p:spPr bwMode="auto">
          <a:xfrm>
            <a:off x="181274" y="4122421"/>
            <a:ext cx="4994355" cy="24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elliot\AppData\Local\Microsoft\Windows\Temporary Internet Files\Content.Outlook\PRRP5JKU\FullSizeRender (00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/>
          <a:stretch/>
        </p:blipFill>
        <p:spPr bwMode="auto">
          <a:xfrm>
            <a:off x="5309029" y="1673679"/>
            <a:ext cx="3673046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39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How Does TES Work?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5429250" y="1204913"/>
            <a:ext cx="3529013" cy="3071605"/>
          </a:xfrm>
        </p:spPr>
        <p:txBody>
          <a:bodyPr/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On-peak (noon to 6 pm):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Pump from tank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Off-peak: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Charge tank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Load Shift ~ 1MW</a:t>
            </a:r>
          </a:p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Chillers run at night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4912"/>
            <a:ext cx="5162361" cy="307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412398"/>
            <a:ext cx="4129088" cy="229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24374"/>
            <a:ext cx="5057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Tank performance:</a:t>
            </a:r>
          </a:p>
          <a:p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Water </a:t>
            </a:r>
            <a:r>
              <a:rPr lang="en-US" sz="2400" dirty="0" smtClean="0"/>
              <a:t>stratifies </a:t>
            </a:r>
            <a:r>
              <a:rPr lang="en-US" sz="2400" dirty="0" smtClean="0"/>
              <a:t>by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Insulation losses &lt; 1%/day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 energy stored = mass x </a:t>
            </a:r>
            <a:r>
              <a:rPr lang="en-US" sz="2400" dirty="0" err="1" smtClean="0"/>
              <a:t>dT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Designed for 20 degree Delta 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62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u="sng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Buildings</a:t>
            </a:r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 Control the Plant Delta 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926498" y="5633359"/>
            <a:ext cx="4997632" cy="955219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Tertiary Loop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Volume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6274" y="2076450"/>
            <a:ext cx="74980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76274" y="5162550"/>
            <a:ext cx="74980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349624" y="1743075"/>
            <a:ext cx="650875" cy="6667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174354" y="2076450"/>
            <a:ext cx="0" cy="30861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915025" y="2076450"/>
            <a:ext cx="0" cy="30861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5634037" y="3124200"/>
            <a:ext cx="561975" cy="9048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93366" y="3124199"/>
            <a:ext cx="561975" cy="9048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7477125" y="2781300"/>
            <a:ext cx="6972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477125" y="2781300"/>
            <a:ext cx="0" cy="16287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3074" idx="1"/>
          </p:cNvCxnSpPr>
          <p:nvPr/>
        </p:nvCxnSpPr>
        <p:spPr bwMode="auto">
          <a:xfrm>
            <a:off x="7477125" y="4410075"/>
            <a:ext cx="8620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217796" y="2781300"/>
            <a:ext cx="69722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208271" y="2781299"/>
            <a:ext cx="0" cy="162877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217796" y="4410075"/>
            <a:ext cx="85439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Flowchart: Collate 24"/>
          <p:cNvSpPr/>
          <p:nvPr/>
        </p:nvSpPr>
        <p:spPr bwMode="auto">
          <a:xfrm>
            <a:off x="8088629" y="4248150"/>
            <a:ext cx="171450" cy="32384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lowchart: Collate 32"/>
          <p:cNvSpPr/>
          <p:nvPr/>
        </p:nvSpPr>
        <p:spPr bwMode="auto">
          <a:xfrm>
            <a:off x="5829300" y="4248150"/>
            <a:ext cx="171450" cy="32384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>
            <a:off x="5742384" y="4321968"/>
            <a:ext cx="173831" cy="17145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>
            <a:off x="8001713" y="4321967"/>
            <a:ext cx="173831" cy="17145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" name="Flowchart: Delay 2047"/>
          <p:cNvSpPr/>
          <p:nvPr/>
        </p:nvSpPr>
        <p:spPr bwMode="auto">
          <a:xfrm>
            <a:off x="6072185" y="4323588"/>
            <a:ext cx="80964" cy="172973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4315619"/>
            <a:ext cx="920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Flowchart: Collate 41"/>
          <p:cNvSpPr/>
          <p:nvPr/>
        </p:nvSpPr>
        <p:spPr bwMode="auto">
          <a:xfrm>
            <a:off x="1493044" y="5000625"/>
            <a:ext cx="171450" cy="32384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2428875" y="2076450"/>
            <a:ext cx="0" cy="30861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5" name="Straight Connector 2054"/>
          <p:cNvCxnSpPr/>
          <p:nvPr/>
        </p:nvCxnSpPr>
        <p:spPr bwMode="auto">
          <a:xfrm>
            <a:off x="1578769" y="4917279"/>
            <a:ext cx="0" cy="2452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Flowchart: Delay 43"/>
          <p:cNvSpPr/>
          <p:nvPr/>
        </p:nvSpPr>
        <p:spPr bwMode="auto">
          <a:xfrm>
            <a:off x="1538287" y="4814156"/>
            <a:ext cx="80964" cy="172973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" name="Left Arrow 2055"/>
          <p:cNvSpPr/>
          <p:nvPr/>
        </p:nvSpPr>
        <p:spPr bwMode="auto">
          <a:xfrm>
            <a:off x="187070" y="4920234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Left Arrow 47"/>
          <p:cNvSpPr/>
          <p:nvPr/>
        </p:nvSpPr>
        <p:spPr bwMode="auto">
          <a:xfrm>
            <a:off x="187070" y="1834134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3249302" y="18917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2058" name="TextBox 2057"/>
          <p:cNvSpPr txBox="1"/>
          <p:nvPr/>
        </p:nvSpPr>
        <p:spPr>
          <a:xfrm>
            <a:off x="231280" y="18917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CHWS</a:t>
            </a:r>
            <a:endParaRPr lang="en-US" dirty="0"/>
          </a:p>
        </p:txBody>
      </p:sp>
      <p:sp>
        <p:nvSpPr>
          <p:cNvPr id="2059" name="TextBox 2058"/>
          <p:cNvSpPr txBox="1"/>
          <p:nvPr/>
        </p:nvSpPr>
        <p:spPr>
          <a:xfrm>
            <a:off x="262667" y="49871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CHWR</a:t>
            </a:r>
            <a:endParaRPr lang="en-US" dirty="0"/>
          </a:p>
        </p:txBody>
      </p:sp>
      <p:sp>
        <p:nvSpPr>
          <p:cNvPr id="2060" name="TextBox 2059"/>
          <p:cNvSpPr txBox="1"/>
          <p:nvPr/>
        </p:nvSpPr>
        <p:spPr>
          <a:xfrm>
            <a:off x="5579034" y="33919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AHU</a:t>
            </a:r>
            <a:endParaRPr lang="en-US" dirty="0"/>
          </a:p>
        </p:txBody>
      </p:sp>
      <p:sp>
        <p:nvSpPr>
          <p:cNvPr id="2061" name="TextBox 2060"/>
          <p:cNvSpPr txBox="1"/>
          <p:nvPr/>
        </p:nvSpPr>
        <p:spPr>
          <a:xfrm>
            <a:off x="7838363" y="33919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AHU</a:t>
            </a:r>
            <a:endParaRPr lang="en-US" dirty="0"/>
          </a:p>
        </p:txBody>
      </p:sp>
      <p:sp>
        <p:nvSpPr>
          <p:cNvPr id="2062" name="TextBox 2061"/>
          <p:cNvSpPr txBox="1"/>
          <p:nvPr/>
        </p:nvSpPr>
        <p:spPr>
          <a:xfrm>
            <a:off x="676273" y="336211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DECOUPLER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2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Retrofit to Boosted Secondary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926498" y="5633359"/>
            <a:ext cx="4997632" cy="955219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Tertiary Loop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Volume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6274" y="2076450"/>
            <a:ext cx="74980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76274" y="5162550"/>
            <a:ext cx="749808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3349624" y="1743075"/>
            <a:ext cx="650875" cy="6667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174354" y="2076450"/>
            <a:ext cx="0" cy="30861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915025" y="2076450"/>
            <a:ext cx="0" cy="30861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5634037" y="3124200"/>
            <a:ext cx="561975" cy="9048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93366" y="3124199"/>
            <a:ext cx="561975" cy="9048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>
            <a:stCxn id="25" idx="1"/>
            <a:endCxn id="3074" idx="1"/>
          </p:cNvCxnSpPr>
          <p:nvPr/>
        </p:nvCxnSpPr>
        <p:spPr bwMode="auto">
          <a:xfrm>
            <a:off x="8174354" y="4410075"/>
            <a:ext cx="16478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Flowchart: Collate 24"/>
          <p:cNvSpPr/>
          <p:nvPr/>
        </p:nvSpPr>
        <p:spPr bwMode="auto">
          <a:xfrm>
            <a:off x="8088629" y="4248150"/>
            <a:ext cx="171450" cy="32384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29300" y="4248150"/>
            <a:ext cx="323849" cy="323849"/>
            <a:chOff x="5829300" y="4248150"/>
            <a:chExt cx="323849" cy="323849"/>
          </a:xfrm>
        </p:grpSpPr>
        <p:cxnSp>
          <p:nvCxnSpPr>
            <p:cNvPr id="28" name="Straight Connector 27"/>
            <p:cNvCxnSpPr>
              <a:stCxn id="33" idx="1"/>
            </p:cNvCxnSpPr>
            <p:nvPr/>
          </p:nvCxnSpPr>
          <p:spPr bwMode="auto">
            <a:xfrm>
              <a:off x="5915025" y="4410075"/>
              <a:ext cx="15716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Flowchart: Collate 32"/>
            <p:cNvSpPr/>
            <p:nvPr/>
          </p:nvSpPr>
          <p:spPr bwMode="auto">
            <a:xfrm>
              <a:off x="5829300" y="4248150"/>
              <a:ext cx="171450" cy="323849"/>
            </a:xfrm>
            <a:prstGeom prst="flowChartCol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8" name="Flowchart: Delay 2047"/>
            <p:cNvSpPr/>
            <p:nvPr/>
          </p:nvSpPr>
          <p:spPr bwMode="auto">
            <a:xfrm>
              <a:off x="6072185" y="4323588"/>
              <a:ext cx="80964" cy="172973"/>
            </a:xfrm>
            <a:prstGeom prst="flowChartDela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4315619"/>
            <a:ext cx="920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Flowchart: Collate 41"/>
          <p:cNvSpPr/>
          <p:nvPr/>
        </p:nvSpPr>
        <p:spPr bwMode="auto">
          <a:xfrm>
            <a:off x="1493044" y="5000625"/>
            <a:ext cx="171450" cy="323849"/>
          </a:xfrm>
          <a:prstGeom prst="flowChartCol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5" name="Straight Connector 2054"/>
          <p:cNvCxnSpPr/>
          <p:nvPr/>
        </p:nvCxnSpPr>
        <p:spPr bwMode="auto">
          <a:xfrm>
            <a:off x="1578769" y="4917279"/>
            <a:ext cx="0" cy="2452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Flowchart: Delay 43"/>
          <p:cNvSpPr/>
          <p:nvPr/>
        </p:nvSpPr>
        <p:spPr bwMode="auto">
          <a:xfrm>
            <a:off x="1538287" y="4814156"/>
            <a:ext cx="80964" cy="172973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6" name="Left Arrow 2055"/>
          <p:cNvSpPr/>
          <p:nvPr/>
        </p:nvSpPr>
        <p:spPr bwMode="auto">
          <a:xfrm>
            <a:off x="187070" y="4920234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Left Arrow 47"/>
          <p:cNvSpPr/>
          <p:nvPr/>
        </p:nvSpPr>
        <p:spPr bwMode="auto">
          <a:xfrm>
            <a:off x="187070" y="1834134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3249302" y="18917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2058" name="TextBox 2057"/>
          <p:cNvSpPr txBox="1"/>
          <p:nvPr/>
        </p:nvSpPr>
        <p:spPr>
          <a:xfrm>
            <a:off x="231280" y="18917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CHWS</a:t>
            </a:r>
            <a:endParaRPr lang="en-US" dirty="0"/>
          </a:p>
        </p:txBody>
      </p:sp>
      <p:sp>
        <p:nvSpPr>
          <p:cNvPr id="2059" name="TextBox 2058"/>
          <p:cNvSpPr txBox="1"/>
          <p:nvPr/>
        </p:nvSpPr>
        <p:spPr>
          <a:xfrm>
            <a:off x="262667" y="49871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CHWR</a:t>
            </a:r>
            <a:endParaRPr lang="en-US" dirty="0"/>
          </a:p>
        </p:txBody>
      </p:sp>
      <p:sp>
        <p:nvSpPr>
          <p:cNvPr id="2060" name="TextBox 2059"/>
          <p:cNvSpPr txBox="1"/>
          <p:nvPr/>
        </p:nvSpPr>
        <p:spPr>
          <a:xfrm>
            <a:off x="5579034" y="33919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AHU</a:t>
            </a:r>
            <a:endParaRPr lang="en-US" dirty="0"/>
          </a:p>
        </p:txBody>
      </p:sp>
      <p:sp>
        <p:nvSpPr>
          <p:cNvPr id="2061" name="TextBox 2060"/>
          <p:cNvSpPr txBox="1"/>
          <p:nvPr/>
        </p:nvSpPr>
        <p:spPr>
          <a:xfrm>
            <a:off x="7838363" y="33919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AHU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751364" y="2076450"/>
            <a:ext cx="0" cy="8137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4623026" y="2076449"/>
            <a:ext cx="0" cy="81370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751364" y="2890157"/>
            <a:ext cx="18716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3513136" y="2657477"/>
            <a:ext cx="323849" cy="323849"/>
            <a:chOff x="5829300" y="4248150"/>
            <a:chExt cx="323849" cy="323849"/>
          </a:xfrm>
          <a:scene3d>
            <a:camera prst="orthographicFront">
              <a:rot lat="0" lon="0" rev="5400000"/>
            </a:camera>
            <a:lightRig rig="threePt" dir="t"/>
          </a:scene3d>
        </p:grpSpPr>
        <p:cxnSp>
          <p:nvCxnSpPr>
            <p:cNvPr id="46" name="Straight Connector 45"/>
            <p:cNvCxnSpPr>
              <a:stCxn id="47" idx="1"/>
            </p:cNvCxnSpPr>
            <p:nvPr/>
          </p:nvCxnSpPr>
          <p:spPr bwMode="auto">
            <a:xfrm>
              <a:off x="5915025" y="4410075"/>
              <a:ext cx="157163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Flowchart: Collate 46"/>
            <p:cNvSpPr/>
            <p:nvPr/>
          </p:nvSpPr>
          <p:spPr bwMode="auto">
            <a:xfrm>
              <a:off x="5829300" y="4248150"/>
              <a:ext cx="171450" cy="323849"/>
            </a:xfrm>
            <a:prstGeom prst="flowChartCol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lowchart: Delay 48"/>
            <p:cNvSpPr/>
            <p:nvPr/>
          </p:nvSpPr>
          <p:spPr bwMode="auto">
            <a:xfrm>
              <a:off x="6072185" y="4323588"/>
              <a:ext cx="80964" cy="172973"/>
            </a:xfrm>
            <a:prstGeom prst="flowChartDelay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4302579" y="1257301"/>
            <a:ext cx="775607" cy="42454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7216" y="12849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VFD</a:t>
            </a:r>
            <a:endParaRPr lang="en-US" dirty="0"/>
          </a:p>
        </p:txBody>
      </p:sp>
      <p:cxnSp>
        <p:nvCxnSpPr>
          <p:cNvPr id="24" name="Curved Connector 23"/>
          <p:cNvCxnSpPr>
            <a:stCxn id="19" idx="1"/>
            <a:endCxn id="10" idx="0"/>
          </p:cNvCxnSpPr>
          <p:nvPr/>
        </p:nvCxnSpPr>
        <p:spPr bwMode="auto">
          <a:xfrm rot="10800000" flipV="1">
            <a:off x="3675063" y="1469573"/>
            <a:ext cx="627517" cy="273502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119029" y="2085695"/>
            <a:ext cx="0" cy="30861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6792231" y="3243262"/>
            <a:ext cx="650875" cy="6667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5632" y="33919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9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Retrofit Project Scope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03833" y="1249138"/>
            <a:ext cx="8531952" cy="5159826"/>
          </a:xfrm>
        </p:spPr>
        <p:txBody>
          <a:bodyPr/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Maximize building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thus Plant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delta 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flow rates, minimize pumping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Optimize chiller and cooling tower operation</a:t>
            </a: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Scope: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 14 buildings to “boosted secondary”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AHU bypasses and building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decouplers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VFD’s, pump bypasses, 2-way valves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“most open valve” control scheme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optimization scheme in Chiller Plant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Run both towers, variable CDW flow, minimize fan energy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Stage chillers to ensure full charge before peak period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0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Retrofit Project Scope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03833" y="1249138"/>
            <a:ext cx="8531952" cy="3069769"/>
          </a:xfrm>
        </p:spPr>
        <p:txBody>
          <a:bodyPr/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Scope: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204 Cypress wireless pneumatic stats in 3 buildings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DDC system now sees zone temps via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BACnet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more sophisticated supply temp reset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combustion controls on Central Plant Boilers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O2 trim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Combustion blower VFD’s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691" y="4269921"/>
            <a:ext cx="2902234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12857" r="33387"/>
          <a:stretch/>
        </p:blipFill>
        <p:spPr bwMode="auto">
          <a:xfrm>
            <a:off x="195942" y="4269921"/>
            <a:ext cx="22288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elliot\AppData\Local\Microsoft\Windows\Temporary Internet Files\Content.Outlook\PRRP5JKU\FullSizeRend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" t="4101" r="6388" b="17035"/>
          <a:stretch/>
        </p:blipFill>
        <p:spPr bwMode="auto">
          <a:xfrm>
            <a:off x="5584370" y="4269921"/>
            <a:ext cx="335600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87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90925" y="115888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Project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03833" y="1249138"/>
            <a:ext cx="8531952" cy="5355769"/>
          </a:xfrm>
        </p:spPr>
        <p:txBody>
          <a:bodyPr/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cost: $1.4M, 11 year payback</a:t>
            </a:r>
          </a:p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Savings: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1,000,000 kWh/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electricity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47,000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natural gas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C02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$128,000/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utility savings</a:t>
            </a:r>
          </a:p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to plant performance: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Before: 13 degree Delta T, 0.75 kW/ton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After: 19 degree Delta T, 0.68 kW/ton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46% increase in TES energy storage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5" b="4176"/>
          <a:stretch/>
        </p:blipFill>
        <p:spPr bwMode="auto">
          <a:xfrm>
            <a:off x="6154263" y="4033158"/>
            <a:ext cx="2777983" cy="23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73" y="1815874"/>
            <a:ext cx="3431773" cy="193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3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1057274"/>
            <a:chOff x="0" y="-5551"/>
            <a:chExt cx="9144000" cy="1057274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-5551"/>
              <a:ext cx="9144000" cy="1057274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82" y="119852"/>
              <a:ext cx="2718594" cy="81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62350" y="192881"/>
            <a:ext cx="5410200" cy="67151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6645"/>
                </a:solidFill>
                <a:effectLst/>
                <a:latin typeface="Times New Roman" pitchFamily="18" charset="0"/>
              </a:rPr>
              <a:t>Sustainability Best Practices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1228724"/>
            <a:ext cx="8562975" cy="5457826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Resources</a:t>
            </a:r>
          </a:p>
          <a:p>
            <a:pPr lvl="1" indent="0" eaLnBrk="1" hangingPunct="1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Dennis Elliot – Director of Energy, Utilities, and Sustainability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(805) 756-2090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>
                <a:hlinkClick r:id="rId3"/>
              </a:rPr>
              <a:t>delliot@calpoly.edu</a:t>
            </a:r>
            <a:endParaRPr lang="en-US" sz="24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>
                <a:hlinkClick r:id="rId4"/>
              </a:rPr>
              <a:t>www.sustainability.calpoly.edu</a:t>
            </a:r>
            <a:endParaRPr lang="en-US" sz="2400" dirty="0" smtClean="0"/>
          </a:p>
          <a:p>
            <a:pPr marL="342900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dirty="0" smtClean="0"/>
              <a:t>Links: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hlinkClick r:id="rId5"/>
              </a:rPr>
              <a:t>PG&amp;E On-Bill Finance</a:t>
            </a:r>
            <a:endParaRPr lang="en-US" sz="2400" dirty="0" smtClean="0"/>
          </a:p>
          <a:p>
            <a:pPr marL="342900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hlinkClick r:id="rId6"/>
              </a:rPr>
              <a:t>SCE On-Bill Finance</a:t>
            </a:r>
            <a:endParaRPr lang="en-US" sz="2400" dirty="0" smtClean="0"/>
          </a:p>
          <a:p>
            <a:pPr marL="342900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hlinkClick r:id="rId7"/>
              </a:rPr>
              <a:t>SDG&amp;E On-Bill Finance</a:t>
            </a:r>
            <a:endParaRPr lang="en-US" sz="2400" dirty="0"/>
          </a:p>
          <a:p>
            <a:pPr marL="342900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hlinkClick r:id="rId8"/>
              </a:rPr>
              <a:t>CEC Energy Efficiency Financing</a:t>
            </a:r>
            <a:endParaRPr lang="en-US" sz="2400" dirty="0"/>
          </a:p>
          <a:p>
            <a:pPr marL="342900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7108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2929</TotalTime>
  <Words>388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Wingdings</vt:lpstr>
      <vt:lpstr>Orbit</vt:lpstr>
      <vt:lpstr>Sustainability Best Practices</vt:lpstr>
      <vt:lpstr>Cal Poly Central Chiller Plant</vt:lpstr>
      <vt:lpstr>How Does TES Work?</vt:lpstr>
      <vt:lpstr>Buildings Control the Plant Delta T!</vt:lpstr>
      <vt:lpstr>Retrofit to Boosted Secondary</vt:lpstr>
      <vt:lpstr>Retrofit Project Scope</vt:lpstr>
      <vt:lpstr>Retrofit Project Scope</vt:lpstr>
      <vt:lpstr>Project Results</vt:lpstr>
      <vt:lpstr>Sustainability Best Practices</vt:lpstr>
      <vt:lpstr>Sustainability Best Practices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 Poly State University, SLO HVAC Best Practi</dc:title>
  <dc:creator>Dennis Elliot</dc:creator>
  <cp:lastModifiedBy>Dennis K Elliot</cp:lastModifiedBy>
  <cp:revision>200</cp:revision>
  <dcterms:created xsi:type="dcterms:W3CDTF">2009-06-20T04:30:51Z</dcterms:created>
  <dcterms:modified xsi:type="dcterms:W3CDTF">2016-12-30T18:17:52Z</dcterms:modified>
</cp:coreProperties>
</file>