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1"/>
  </p:notesMasterIdLst>
  <p:sldIdLst>
    <p:sldId id="310" r:id="rId2"/>
    <p:sldId id="315" r:id="rId3"/>
    <p:sldId id="343" r:id="rId4"/>
    <p:sldId id="350" r:id="rId5"/>
    <p:sldId id="332" r:id="rId6"/>
    <p:sldId id="347" r:id="rId7"/>
    <p:sldId id="348" r:id="rId8"/>
    <p:sldId id="339" r:id="rId9"/>
    <p:sldId id="316" r:id="rId10"/>
    <p:sldId id="335" r:id="rId11"/>
    <p:sldId id="345" r:id="rId12"/>
    <p:sldId id="351" r:id="rId13"/>
    <p:sldId id="352" r:id="rId14"/>
    <p:sldId id="353" r:id="rId15"/>
    <p:sldId id="354" r:id="rId16"/>
    <p:sldId id="346" r:id="rId17"/>
    <p:sldId id="349" r:id="rId18"/>
    <p:sldId id="330" r:id="rId19"/>
    <p:sldId id="311" r:id="rId20"/>
  </p:sldIdLst>
  <p:sldSz cx="9144000" cy="5143500" type="screen16x9"/>
  <p:notesSz cx="9236075" cy="7010400"/>
  <p:custDataLst>
    <p:tags r:id="rId22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B00"/>
    <a:srgbClr val="C6C0B7"/>
    <a:srgbClr val="3B3523"/>
    <a:srgbClr val="F0EED7"/>
    <a:srgbClr val="857756"/>
    <a:srgbClr val="7E7462"/>
    <a:srgbClr val="273015"/>
    <a:srgbClr val="4F512F"/>
    <a:srgbClr val="295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B3523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75-4CA1-AFBF-A3E9F95F45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57756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75-4CA1-AFBF-A3E9F95F45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6C0B7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75-4CA1-AFBF-A3E9F95F4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220736"/>
        <c:axId val="146502112"/>
      </c:barChart>
      <c:catAx>
        <c:axId val="17422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46502112"/>
        <c:crosses val="autoZero"/>
        <c:auto val="1"/>
        <c:lblAlgn val="ctr"/>
        <c:lblOffset val="100"/>
        <c:noMultiLvlLbl val="0"/>
      </c:catAx>
      <c:valAx>
        <c:axId val="146502112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74220736"/>
        <c:crosses val="autoZero"/>
        <c:crossBetween val="between"/>
      </c:valAx>
      <c:spPr>
        <a:solidFill>
          <a:srgbClr val="F2F2F2"/>
        </a:solidFill>
        <a:ln w="25387">
          <a:noFill/>
        </a:ln>
      </c:spPr>
    </c:plotArea>
    <c:legend>
      <c:legendPos val="r"/>
      <c:layout>
        <c:manualLayout>
          <c:xMode val="edge"/>
          <c:yMode val="edge"/>
          <c:x val="0.67469879518072284"/>
          <c:y val="0.32344213649851633"/>
          <c:w val="0.28915662650602408"/>
          <c:h val="0.37982195845697331"/>
        </c:manualLayout>
      </c:layout>
      <c:overlay val="0"/>
      <c:spPr>
        <a:noFill/>
        <a:ln w="25387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B3523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06-4755-B39D-439C5442E7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57756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06-4755-B39D-439C5442E7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6C0B7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06-4755-B39D-439C5442E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362160"/>
        <c:axId val="251362552"/>
      </c:barChart>
      <c:catAx>
        <c:axId val="25136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2552"/>
        <c:crosses val="autoZero"/>
        <c:auto val="1"/>
        <c:lblAlgn val="ctr"/>
        <c:lblOffset val="100"/>
        <c:noMultiLvlLbl val="0"/>
      </c:catAx>
      <c:valAx>
        <c:axId val="251362552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2160"/>
        <c:crosses val="autoZero"/>
        <c:crossBetween val="between"/>
      </c:valAx>
      <c:spPr>
        <a:solidFill>
          <a:srgbClr val="F2F2F2"/>
        </a:solidFill>
        <a:ln w="25385">
          <a:noFill/>
        </a:ln>
      </c:spPr>
    </c:plotArea>
    <c:legend>
      <c:legendPos val="r"/>
      <c:layout>
        <c:manualLayout>
          <c:xMode val="edge"/>
          <c:yMode val="edge"/>
          <c:x val="0.67469879518072284"/>
          <c:y val="0.32344213649851633"/>
          <c:w val="0.28915662650602408"/>
          <c:h val="0.37982195845697331"/>
        </c:manualLayout>
      </c:layout>
      <c:overlay val="0"/>
      <c:spPr>
        <a:noFill/>
        <a:ln w="25385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B3523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EC-4472-834A-CD78B91F17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57756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EC-4472-834A-CD78B91F17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6C0B7"/>
            </a:solidFill>
            <a:ln w="3173">
              <a:solidFill>
                <a:srgbClr val="865357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EC-4472-834A-CD78B91F1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363336"/>
        <c:axId val="251363728"/>
      </c:barChart>
      <c:catAx>
        <c:axId val="251363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3728"/>
        <c:crosses val="autoZero"/>
        <c:auto val="1"/>
        <c:lblAlgn val="ctr"/>
        <c:lblOffset val="100"/>
        <c:noMultiLvlLbl val="0"/>
      </c:catAx>
      <c:valAx>
        <c:axId val="251363728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3336"/>
        <c:crosses val="autoZero"/>
        <c:crossBetween val="between"/>
      </c:valAx>
      <c:spPr>
        <a:solidFill>
          <a:srgbClr val="F2F2F2"/>
        </a:solidFill>
        <a:ln w="25387">
          <a:noFill/>
        </a:ln>
      </c:spPr>
    </c:plotArea>
    <c:legend>
      <c:legendPos val="r"/>
      <c:layout>
        <c:manualLayout>
          <c:xMode val="edge"/>
          <c:yMode val="edge"/>
          <c:x val="0.84421534936998854"/>
          <c:y val="0.34421364985163205"/>
          <c:w val="0.13745704467353953"/>
          <c:h val="0.37982195845697331"/>
        </c:manualLayout>
      </c:layout>
      <c:overlay val="0"/>
      <c:spPr>
        <a:noFill/>
        <a:ln w="25387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080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7A-48D0-BD55-17F64B850A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080">
              <a:solidFill>
                <a:srgbClr val="90713A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27A-48D0-BD55-17F64B850A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080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27A-48D0-BD55-17F64B850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364512"/>
        <c:axId val="251364904"/>
      </c:lineChart>
      <c:catAx>
        <c:axId val="25136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4904"/>
        <c:crosses val="autoZero"/>
        <c:auto val="1"/>
        <c:lblAlgn val="ctr"/>
        <c:lblOffset val="100"/>
        <c:noMultiLvlLbl val="0"/>
      </c:catAx>
      <c:valAx>
        <c:axId val="251364904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4512"/>
        <c:crosses val="autoZero"/>
        <c:crossBetween val="between"/>
      </c:valAx>
      <c:spPr>
        <a:solidFill>
          <a:srgbClr val="F2F2F2"/>
        </a:solidFill>
        <a:ln w="25387">
          <a:noFill/>
        </a:ln>
      </c:spPr>
    </c:plotArea>
    <c:legend>
      <c:legendPos val="r"/>
      <c:layout>
        <c:manualLayout>
          <c:xMode val="edge"/>
          <c:yMode val="edge"/>
          <c:x val="0.66987951807228918"/>
          <c:y val="0.32344213649851633"/>
          <c:w val="0.29638554216867469"/>
          <c:h val="0.37982195845697331"/>
        </c:manualLayout>
      </c:layout>
      <c:overlay val="0"/>
      <c:spPr>
        <a:noFill/>
        <a:ln w="25387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077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136-4F72-A118-34CB4C66CE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077">
              <a:solidFill>
                <a:srgbClr val="90713A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136-4F72-A118-34CB4C66CE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077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136-4F72-A118-34CB4C66C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365688"/>
        <c:axId val="251989008"/>
      </c:lineChart>
      <c:catAx>
        <c:axId val="25136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989008"/>
        <c:crosses val="autoZero"/>
        <c:auto val="1"/>
        <c:lblAlgn val="ctr"/>
        <c:lblOffset val="100"/>
        <c:noMultiLvlLbl val="0"/>
      </c:catAx>
      <c:valAx>
        <c:axId val="251989008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365688"/>
        <c:crosses val="autoZero"/>
        <c:crossBetween val="between"/>
      </c:valAx>
      <c:spPr>
        <a:solidFill>
          <a:srgbClr val="F2F2F2"/>
        </a:solidFill>
        <a:ln w="25385">
          <a:noFill/>
        </a:ln>
      </c:spPr>
    </c:plotArea>
    <c:legend>
      <c:legendPos val="r"/>
      <c:layout>
        <c:manualLayout>
          <c:xMode val="edge"/>
          <c:yMode val="edge"/>
          <c:x val="0.66987951807228918"/>
          <c:y val="0.32344213649851633"/>
          <c:w val="0.29638554216867469"/>
          <c:h val="0.37982195845697331"/>
        </c:manualLayout>
      </c:layout>
      <c:overlay val="0"/>
      <c:spPr>
        <a:noFill/>
        <a:ln w="25385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080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580-4918-B3E2-DDF92CD730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080">
              <a:solidFill>
                <a:srgbClr val="90713A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580-4918-B3E2-DDF92CD730A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080">
              <a:solidFill>
                <a:srgbClr val="333300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580-4918-B3E2-DDF92CD73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989792"/>
        <c:axId val="251990184"/>
      </c:lineChart>
      <c:catAx>
        <c:axId val="25198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990184"/>
        <c:crosses val="autoZero"/>
        <c:auto val="1"/>
        <c:lblAlgn val="ctr"/>
        <c:lblOffset val="100"/>
        <c:noMultiLvlLbl val="0"/>
      </c:catAx>
      <c:valAx>
        <c:axId val="251990184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51989792"/>
        <c:crosses val="autoZero"/>
        <c:crossBetween val="between"/>
      </c:valAx>
      <c:spPr>
        <a:solidFill>
          <a:srgbClr val="F2F2F2"/>
        </a:solidFill>
        <a:ln w="25387">
          <a:noFill/>
        </a:ln>
      </c:spPr>
    </c:plotArea>
    <c:legend>
      <c:legendPos val="r"/>
      <c:layout>
        <c:manualLayout>
          <c:xMode val="edge"/>
          <c:yMode val="edge"/>
          <c:x val="0.84077892325315007"/>
          <c:y val="0.34421364985163205"/>
          <c:w val="0.14089347079037801"/>
          <c:h val="0.37982195845697331"/>
        </c:manualLayout>
      </c:layout>
      <c:overlay val="0"/>
      <c:spPr>
        <a:noFill/>
        <a:ln w="25387">
          <a:noFill/>
        </a:ln>
      </c:spPr>
      <c:txPr>
        <a:bodyPr/>
        <a:lstStyle/>
        <a:p>
          <a:pPr>
            <a:defRPr sz="1654" b="0" i="0" u="none" strike="noStrike" baseline="0">
              <a:solidFill>
                <a:srgbClr val="333333"/>
              </a:solidFill>
              <a:latin typeface="Palatino Linotype"/>
              <a:ea typeface="Palatino Linotype"/>
              <a:cs typeface="Palatino Linotype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2FB6A-490F-4111-A206-DEEE4C4B3FDD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73438"/>
            <a:ext cx="7388225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B74E-131A-480B-93D4-B718A5EEA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and Introductions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58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0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5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8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2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0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0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0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1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37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B74E-131A-480B-93D4-B718A5EEA7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9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P logo (green 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PU003_primary_logo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068388"/>
            <a:ext cx="57975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6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first (on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2789238"/>
            <a:ext cx="7699375" cy="0"/>
          </a:xfrm>
          <a:prstGeom prst="line">
            <a:avLst/>
          </a:prstGeom>
          <a:ln w="285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722316" y="2848823"/>
            <a:ext cx="7792510" cy="954209"/>
          </a:xfrm>
        </p:spPr>
        <p:txBody>
          <a:bodyPr>
            <a:normAutofit/>
          </a:bodyPr>
          <a:lstStyle>
            <a:lvl1pPr marL="0" indent="0" algn="r">
              <a:buNone/>
              <a:defRPr sz="2400" b="0" i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29176" y="1989546"/>
            <a:ext cx="7792510" cy="1277277"/>
          </a:xfrm>
        </p:spPr>
        <p:txBody>
          <a:bodyPr anchor="t">
            <a:normAutofit/>
          </a:bodyPr>
          <a:lstStyle>
            <a:lvl1pPr algn="l">
              <a:defRPr sz="40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0BD1211A-9CE7-4E8F-9AB3-FC229049A63C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EECA8F18-7321-4B36-A83D-9376A560E5CB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2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8318119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8"/>
          <a:stretch/>
        </p:blipFill>
        <p:spPr>
          <a:xfrm>
            <a:off x="8291512" y="4771619"/>
            <a:ext cx="852488" cy="3421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00131" y="4788791"/>
            <a:ext cx="319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1">
                <a:solidFill>
                  <a:schemeClr val="bg1">
                    <a:lumMod val="95000"/>
                  </a:schemeClr>
                </a:solidFill>
              </a:rPr>
              <a:t>FM&amp;D Energy, Utilities &amp; Sustainability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261032" y="4794992"/>
            <a:ext cx="0" cy="295169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5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, one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8318119" cy="365017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8"/>
          <a:stretch/>
        </p:blipFill>
        <p:spPr>
          <a:xfrm>
            <a:off x="8291512" y="4771619"/>
            <a:ext cx="852488" cy="34212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261032" y="4794992"/>
            <a:ext cx="0" cy="295169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000131" y="4788791"/>
            <a:ext cx="319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1">
                <a:solidFill>
                  <a:schemeClr val="bg1">
                    <a:lumMod val="95000"/>
                  </a:schemeClr>
                </a:solidFill>
              </a:rPr>
              <a:t>Department Name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23600" y="1372973"/>
            <a:ext cx="3944283" cy="3182602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7"/>
          </p:nvPr>
        </p:nvSpPr>
        <p:spPr>
          <a:xfrm>
            <a:off x="4783707" y="1372973"/>
            <a:ext cx="3944283" cy="3182602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83970" y="850858"/>
            <a:ext cx="3944020" cy="384603"/>
          </a:xfrm>
        </p:spPr>
        <p:txBody>
          <a:bodyPr anchor="b">
            <a:normAutofit/>
          </a:bodyPr>
          <a:lstStyle>
            <a:lvl1pPr marL="0" indent="0">
              <a:buNone/>
              <a:defRPr sz="2100" b="1" i="1" baseline="0">
                <a:solidFill>
                  <a:srgbClr val="29551A"/>
                </a:solidFill>
                <a:latin typeface="Palatino Linotype"/>
                <a:cs typeface="Palatino Linotyp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30"/>
          </p:nvPr>
        </p:nvSpPr>
        <p:spPr>
          <a:xfrm>
            <a:off x="423863" y="850858"/>
            <a:ext cx="3944020" cy="384603"/>
          </a:xfrm>
        </p:spPr>
        <p:txBody>
          <a:bodyPr anchor="b">
            <a:normAutofit/>
          </a:bodyPr>
          <a:lstStyle>
            <a:lvl1pPr marL="0" indent="0">
              <a:buNone/>
              <a:defRPr sz="2100" b="1" i="1" baseline="0">
                <a:solidFill>
                  <a:srgbClr val="29551A"/>
                </a:solidFill>
                <a:latin typeface="Palatino Linotype"/>
                <a:cs typeface="Palatino Linotyp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3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D771C787-8B4C-4AFC-AB2B-E8B32E4F9E13}" type="datetime1">
              <a:rPr lang="en-US" smtClean="0"/>
              <a:t>6/16/2017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3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3F65B8BC-C975-44DF-9EAB-CC5566988564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7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591285"/>
            <a:ext cx="9144000" cy="410897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7C35B14C-DC21-45FD-96B5-A57C3FAFCC49}" type="datetime1">
              <a:rPr lang="en-US" smtClean="0"/>
              <a:t>6/16/2017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30BC5C7-E9D8-4217-A430-5196F1B45A1B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1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00259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E73F47F-18AB-43F9-8F50-A370BCA2D027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3ABDAD4C-F747-4892-9E02-B351A93632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39"/>
          </p:nvPr>
        </p:nvSpPr>
        <p:spPr>
          <a:xfrm>
            <a:off x="1" y="591284"/>
            <a:ext cx="4553712" cy="4108975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40"/>
          </p:nvPr>
        </p:nvSpPr>
        <p:spPr>
          <a:xfrm>
            <a:off x="4590289" y="591284"/>
            <a:ext cx="4553712" cy="4108975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F6F468F2-F510-45C5-B43F-D0119B9D67AB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32DF5F8B-1960-4890-8C1E-FCDF926B53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39"/>
          </p:nvPr>
        </p:nvSpPr>
        <p:spPr>
          <a:xfrm>
            <a:off x="1" y="0"/>
            <a:ext cx="4553712" cy="4700259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40"/>
          </p:nvPr>
        </p:nvSpPr>
        <p:spPr>
          <a:xfrm>
            <a:off x="4590289" y="0"/>
            <a:ext cx="4553712" cy="4700259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4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8F2B1312-F3D9-46A4-A38C-8A8E391D2291}" type="datetime1">
              <a:rPr lang="en-US" smtClean="0"/>
              <a:t>6/16/2017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803CD76E-11F5-4F71-855B-93A5E04DA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40"/>
          </p:nvPr>
        </p:nvSpPr>
        <p:spPr>
          <a:xfrm>
            <a:off x="1" y="591284"/>
            <a:ext cx="4553712" cy="4108975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591283"/>
            <a:ext cx="4553712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42"/>
          </p:nvPr>
        </p:nvSpPr>
        <p:spPr>
          <a:xfrm>
            <a:off x="4590289" y="2661147"/>
            <a:ext cx="4553712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3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6704BD63-F5AC-48AD-8254-910A4091EB66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4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912C530F-F3F6-443B-A1B9-1325A18A85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40"/>
          </p:nvPr>
        </p:nvSpPr>
        <p:spPr>
          <a:xfrm>
            <a:off x="1" y="0"/>
            <a:ext cx="4553712" cy="4700259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0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42"/>
          </p:nvPr>
        </p:nvSpPr>
        <p:spPr>
          <a:xfrm>
            <a:off x="4590289" y="2368539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3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59122519-350A-4416-BA27-CADC4D4FF918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4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1F2F584E-2F61-4D96-A427-222AAD1B5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P logo (white on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068388"/>
            <a:ext cx="57975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9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40"/>
          </p:nvPr>
        </p:nvSpPr>
        <p:spPr>
          <a:xfrm>
            <a:off x="1" y="591284"/>
            <a:ext cx="4553712" cy="203911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42"/>
          </p:nvPr>
        </p:nvSpPr>
        <p:spPr>
          <a:xfrm>
            <a:off x="4590289" y="2661147"/>
            <a:ext cx="4553712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44"/>
          </p:nvPr>
        </p:nvSpPr>
        <p:spPr>
          <a:xfrm>
            <a:off x="6885433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45"/>
          </p:nvPr>
        </p:nvSpPr>
        <p:spPr>
          <a:xfrm>
            <a:off x="0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46"/>
          </p:nvPr>
        </p:nvSpPr>
        <p:spPr>
          <a:xfrm>
            <a:off x="2295144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47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C31BB4D-A3FD-4DC6-A152-9228FEFA00F4}" type="datetime1">
              <a:rPr lang="en-US" smtClean="0"/>
              <a:t>6/16/2017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8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A9B3B996-7AF6-4BC9-9324-7E488133B3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s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40"/>
          </p:nvPr>
        </p:nvSpPr>
        <p:spPr>
          <a:xfrm>
            <a:off x="1" y="0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0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43"/>
          </p:nvPr>
        </p:nvSpPr>
        <p:spPr>
          <a:xfrm>
            <a:off x="6885433" y="0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46"/>
          </p:nvPr>
        </p:nvSpPr>
        <p:spPr>
          <a:xfrm>
            <a:off x="4590289" y="2368539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47"/>
          </p:nvPr>
        </p:nvSpPr>
        <p:spPr>
          <a:xfrm>
            <a:off x="0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48"/>
          </p:nvPr>
        </p:nvSpPr>
        <p:spPr>
          <a:xfrm>
            <a:off x="2295144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9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3E351CA-C82C-4663-93DF-2CA6F191E599}" type="datetime1">
              <a:rPr lang="en-US" smtClean="0"/>
              <a:t>6/16/2017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50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C3968613-2F53-4FB9-9064-B0746BA19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44"/>
          </p:nvPr>
        </p:nvSpPr>
        <p:spPr>
          <a:xfrm>
            <a:off x="6885433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45"/>
          </p:nvPr>
        </p:nvSpPr>
        <p:spPr>
          <a:xfrm>
            <a:off x="0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46"/>
          </p:nvPr>
        </p:nvSpPr>
        <p:spPr>
          <a:xfrm>
            <a:off x="2295144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47"/>
          </p:nvPr>
        </p:nvSpPr>
        <p:spPr>
          <a:xfrm>
            <a:off x="0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48"/>
          </p:nvPr>
        </p:nvSpPr>
        <p:spPr>
          <a:xfrm>
            <a:off x="2295144" y="591283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49"/>
          </p:nvPr>
        </p:nvSpPr>
        <p:spPr>
          <a:xfrm>
            <a:off x="4590288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50"/>
          </p:nvPr>
        </p:nvSpPr>
        <p:spPr>
          <a:xfrm>
            <a:off x="6885432" y="2662052"/>
            <a:ext cx="2258568" cy="20391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5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39B5916C-A037-4F53-A414-564B4EEC9E1B}" type="datetime1">
              <a:rPr lang="en-US" smtClean="0"/>
              <a:t>6/16/2017</a:t>
            </a:fld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5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995253CE-9904-4998-823A-D3AFE445E1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s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41"/>
          </p:nvPr>
        </p:nvSpPr>
        <p:spPr>
          <a:xfrm>
            <a:off x="4590289" y="2369444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44"/>
          </p:nvPr>
        </p:nvSpPr>
        <p:spPr>
          <a:xfrm>
            <a:off x="6885433" y="2369444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47"/>
          </p:nvPr>
        </p:nvSpPr>
        <p:spPr>
          <a:xfrm>
            <a:off x="0" y="2369444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48"/>
          </p:nvPr>
        </p:nvSpPr>
        <p:spPr>
          <a:xfrm>
            <a:off x="2295144" y="2369444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49"/>
          </p:nvPr>
        </p:nvSpPr>
        <p:spPr>
          <a:xfrm>
            <a:off x="4590289" y="1066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50"/>
          </p:nvPr>
        </p:nvSpPr>
        <p:spPr>
          <a:xfrm>
            <a:off x="6885433" y="1066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51"/>
          </p:nvPr>
        </p:nvSpPr>
        <p:spPr>
          <a:xfrm>
            <a:off x="0" y="1066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idx="52"/>
          </p:nvPr>
        </p:nvSpPr>
        <p:spPr>
          <a:xfrm>
            <a:off x="2295144" y="1066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53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E7C0071-1FD0-47FF-A4AA-2148D9E25892}" type="datetime1">
              <a:rPr lang="en-US" smtClean="0"/>
              <a:t>6/16/2017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54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07A2222B-2BEB-48DC-B544-2F3217AEB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eft, photo righ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idx="43"/>
          </p:nvPr>
        </p:nvSpPr>
        <p:spPr>
          <a:xfrm>
            <a:off x="4590288" y="1749"/>
            <a:ext cx="4553712" cy="469851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23599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4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D0C53833-DFE9-45F3-9A06-63816F630DBF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5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30547C88-426F-4B95-8EF2-ABB470937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right, photo lef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idx="43"/>
          </p:nvPr>
        </p:nvSpPr>
        <p:spPr>
          <a:xfrm>
            <a:off x="0" y="1749"/>
            <a:ext cx="4553712" cy="469851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6"/>
          </p:nvPr>
        </p:nvSpPr>
        <p:spPr>
          <a:xfrm>
            <a:off x="4777566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77565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4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C0F3201-D3AC-4B80-BAA2-70789CD27765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5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38063367-8FD0-4EFA-9B8F-D392316BC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eft, photos righ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43"/>
          </p:nvPr>
        </p:nvSpPr>
        <p:spPr>
          <a:xfrm>
            <a:off x="4590288" y="2368539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44"/>
          </p:nvPr>
        </p:nvSpPr>
        <p:spPr>
          <a:xfrm>
            <a:off x="4590288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45"/>
          </p:nvPr>
        </p:nvSpPr>
        <p:spPr>
          <a:xfrm>
            <a:off x="6886080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23599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6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5BD1A5F-979B-4B06-9411-BCF73A709CFC}" type="datetime1">
              <a:rPr lang="en-US" smtClean="0"/>
              <a:t>6/16/2017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7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E1F8ED6C-9AC5-4882-95C1-FC3FECECD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right, photos lef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26"/>
          </p:nvPr>
        </p:nvSpPr>
        <p:spPr>
          <a:xfrm>
            <a:off x="4777566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43"/>
          </p:nvPr>
        </p:nvSpPr>
        <p:spPr>
          <a:xfrm>
            <a:off x="0" y="2368539"/>
            <a:ext cx="4553712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44"/>
          </p:nvPr>
        </p:nvSpPr>
        <p:spPr>
          <a:xfrm>
            <a:off x="0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45"/>
          </p:nvPr>
        </p:nvSpPr>
        <p:spPr>
          <a:xfrm>
            <a:off x="2295792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77565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6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311C50E9-50BF-46F6-B8B5-6B981E2391CC}" type="datetime1">
              <a:rPr lang="en-US" smtClean="0"/>
              <a:t>6/16/2017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7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69214E2-411F-4CCB-9AB1-176E7EF56A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eft, photos righ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idx="44"/>
          </p:nvPr>
        </p:nvSpPr>
        <p:spPr>
          <a:xfrm>
            <a:off x="4590288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45"/>
          </p:nvPr>
        </p:nvSpPr>
        <p:spPr>
          <a:xfrm>
            <a:off x="6886080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46"/>
          </p:nvPr>
        </p:nvSpPr>
        <p:spPr>
          <a:xfrm>
            <a:off x="4590288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47"/>
          </p:nvPr>
        </p:nvSpPr>
        <p:spPr>
          <a:xfrm>
            <a:off x="6886080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23599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8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AF0F807-10E6-412A-9E8A-7578CC54180E}" type="datetime1">
              <a:rPr lang="en-US" smtClean="0"/>
              <a:t>6/16/2017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9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5B71A1D6-CBC1-4D43-99C1-B8E922BEC2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right, photos lef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26"/>
          </p:nvPr>
        </p:nvSpPr>
        <p:spPr>
          <a:xfrm>
            <a:off x="4777566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44"/>
          </p:nvPr>
        </p:nvSpPr>
        <p:spPr>
          <a:xfrm>
            <a:off x="0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45"/>
          </p:nvPr>
        </p:nvSpPr>
        <p:spPr>
          <a:xfrm>
            <a:off x="2295792" y="-3317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46"/>
          </p:nvPr>
        </p:nvSpPr>
        <p:spPr>
          <a:xfrm>
            <a:off x="0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47"/>
          </p:nvPr>
        </p:nvSpPr>
        <p:spPr>
          <a:xfrm>
            <a:off x="2295792" y="2368539"/>
            <a:ext cx="2258568" cy="233172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777565" y="1"/>
            <a:ext cx="3944284" cy="748269"/>
          </a:xfrm>
        </p:spPr>
        <p:txBody>
          <a:bodyPr anchor="t">
            <a:normAutofit/>
          </a:bodyPr>
          <a:lstStyle>
            <a:lvl1pPr algn="l">
              <a:defRPr sz="24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8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69159CAF-A62E-4CC4-B611-E3F701ED0C7E}" type="datetime1">
              <a:rPr lang="en-US" smtClean="0"/>
              <a:t>6/16/2017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9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F39A1D63-2D20-4501-9B59-5B207FF26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P logo (white 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068388"/>
            <a:ext cx="57975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5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bar graph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" name="Chart 4"/>
          <p:cNvGraphicFramePr>
            <a:graphicFrameLocks/>
          </p:cNvGraphicFramePr>
          <p:nvPr/>
        </p:nvGraphicFramePr>
        <p:xfrm>
          <a:off x="4797425" y="904875"/>
          <a:ext cx="3944938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7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80407DD2-95E4-42A3-B6BB-CD714D017AD7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8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CD770F84-B03B-4446-8121-43BDF06604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, bar grap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423863" y="904875"/>
          <a:ext cx="3943350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783707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7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D872F6A1-975A-49A4-9945-50AF390241BA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8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F35E862A-697B-4840-A5B5-5FEEF4E48E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423863" y="904875"/>
          <a:ext cx="8304212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6EAE188A-4D63-400D-ABBD-D2D012BDCD15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2A97726B-1234-427D-89E0-501CF7381A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ine graph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5"/>
          <p:cNvGraphicFramePr>
            <a:graphicFrameLocks/>
          </p:cNvGraphicFramePr>
          <p:nvPr/>
        </p:nvGraphicFramePr>
        <p:xfrm>
          <a:off x="4797425" y="904875"/>
          <a:ext cx="3944938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23600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7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4405EEA-9A0A-4B19-94E3-702F602CEF4E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8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FE1BC488-4F9B-486E-BEAF-B2B891EC7A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, line grap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423863" y="904875"/>
          <a:ext cx="3943350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4783707" y="905398"/>
            <a:ext cx="3944283" cy="3650177"/>
          </a:xfr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7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AF6D083A-4B13-46FE-893B-68D7CDF39AD3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8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8B0A966F-C68B-4C02-98F2-62145451C2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423863" y="904875"/>
          <a:ext cx="8304212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3189" y="-1265"/>
            <a:ext cx="7792510" cy="592549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rgbClr val="29551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1C89CDC-80D8-4542-9161-88E0E6FE50AF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5CA62FE-4E2D-42B2-9D14-7EC377471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left, photo right (1)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457203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636012" y="0"/>
            <a:ext cx="4507991" cy="514350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83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right, photo left (1)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4626129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3" y="0"/>
            <a:ext cx="4507991" cy="514350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35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left, photos right (2)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636012" y="0"/>
            <a:ext cx="4507991" cy="169164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4636012" y="1728664"/>
            <a:ext cx="4507991" cy="341483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idx="10"/>
          </p:nvPr>
        </p:nvSpPr>
        <p:spPr>
          <a:xfrm>
            <a:off x="457203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4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right, photos left (2)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3" y="0"/>
            <a:ext cx="4507991" cy="169164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3" y="1728664"/>
            <a:ext cx="4507991" cy="341483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idx="24"/>
          </p:nvPr>
        </p:nvSpPr>
        <p:spPr>
          <a:xfrm>
            <a:off x="4626129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7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stang Way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792163"/>
            <a:ext cx="7315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left, photo right (1) (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98988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98988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636012" y="0"/>
            <a:ext cx="4507991" cy="514350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idx="10"/>
          </p:nvPr>
        </p:nvSpPr>
        <p:spPr>
          <a:xfrm>
            <a:off x="457203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5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right, photo left (1) (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45013" y="0"/>
            <a:ext cx="4598987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45013" y="0"/>
            <a:ext cx="4598987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3" y="0"/>
            <a:ext cx="4507991" cy="514350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idx="10"/>
          </p:nvPr>
        </p:nvSpPr>
        <p:spPr>
          <a:xfrm>
            <a:off x="4642565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6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left, photos right (2) (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98988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98988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636012" y="0"/>
            <a:ext cx="4507991" cy="169164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4636012" y="1732788"/>
            <a:ext cx="4507991" cy="3410712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idx="10"/>
          </p:nvPr>
        </p:nvSpPr>
        <p:spPr>
          <a:xfrm>
            <a:off x="457203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8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right, photos left (2) (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45013" y="0"/>
            <a:ext cx="4598987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45013" y="0"/>
            <a:ext cx="4598987" cy="51435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-3180" y="0"/>
            <a:ext cx="4507991" cy="169164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-3180" y="1732788"/>
            <a:ext cx="4507991" cy="3410712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idx="24"/>
          </p:nvPr>
        </p:nvSpPr>
        <p:spPr>
          <a:xfrm>
            <a:off x="4642565" y="671342"/>
            <a:ext cx="4050793" cy="3808756"/>
          </a:xfrm>
        </p:spPr>
        <p:txBody>
          <a:bodyPr anchor="ctr">
            <a:normAutofit/>
          </a:bodyPr>
          <a:lstStyle>
            <a:lvl1pPr marL="0" indent="0">
              <a:buNone/>
              <a:defRPr sz="25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8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(black 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1858646" y="1016001"/>
            <a:ext cx="5440681" cy="29162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8CF076B5-DE80-4212-89E0-8468B8E49686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EDF768FB-1179-4F15-B986-28BC8D5DD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(white on green)">
    <p:bg>
      <p:bgPr>
        <a:solidFill>
          <a:srgbClr val="143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1858646" y="1016001"/>
            <a:ext cx="5440681" cy="29162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D924E081-C21B-4512-A36B-8A680E10DB92}" type="datetime1">
              <a:rPr lang="en-US" smtClean="0"/>
              <a:t>6/16/2017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A88F2E9-B851-4DFA-93C4-86BB4512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(white on black)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1858646" y="1016001"/>
            <a:ext cx="5440681" cy="29162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BD7CA327-0034-42B2-B548-D933C5E8C997}" type="datetime1">
              <a:rPr lang="en-US" smtClean="0"/>
              <a:t>6/16/2017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147D816C-1382-4552-849F-5EAB9818A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stang Way (on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2163"/>
            <a:ext cx="7315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stang Way (on 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600" y="4719638"/>
            <a:ext cx="462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www.calpoly.edu</a:t>
            </a: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2163"/>
            <a:ext cx="7315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8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mall first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2797175"/>
            <a:ext cx="7699375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9176" y="2796888"/>
            <a:ext cx="7792510" cy="1277277"/>
          </a:xfrm>
        </p:spPr>
        <p:txBody>
          <a:bodyPr anchor="t">
            <a:normAutofit/>
          </a:bodyPr>
          <a:lstStyle>
            <a:lvl1pPr algn="l">
              <a:defRPr sz="4000" b="1" i="0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9176" y="1586575"/>
            <a:ext cx="779251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tint val="75000"/>
                  </a:schemeClr>
                </a:solidFill>
                <a:latin typeface="Palatino Linotype"/>
                <a:cs typeface="Palatino Linotyp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4D28C2B7-260A-4959-9A53-DAB58A9ED79E}" type="datetime1">
              <a:rPr lang="en-US" smtClean="0"/>
              <a:t>6/16/2017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1D92EBE0-0249-4044-84F4-57F8D69799D7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3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mall first (on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51438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2797175"/>
            <a:ext cx="7699375" cy="0"/>
          </a:xfrm>
          <a:prstGeom prst="line">
            <a:avLst/>
          </a:prstGeom>
          <a:ln w="285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9176" y="2796888"/>
            <a:ext cx="7792510" cy="1277277"/>
          </a:xfrm>
        </p:spPr>
        <p:txBody>
          <a:bodyPr anchor="t">
            <a:normAutofit/>
          </a:bodyPr>
          <a:lstStyle>
            <a:lvl1pPr algn="l">
              <a:defRPr sz="4000" b="1" i="0" cap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9176" y="1586575"/>
            <a:ext cx="779251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D8044B52-DC41-452D-81DE-C4050E96D070}" type="datetime1">
              <a:rPr lang="en-US" smtClean="0"/>
              <a:t>6/16/2017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F7EB4627-764E-4956-AAA8-9BF00A666F4A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first (o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33925"/>
            <a:ext cx="9144000" cy="417513"/>
          </a:xfrm>
          <a:prstGeom prst="rect">
            <a:avLst/>
          </a:prstGeom>
          <a:solidFill>
            <a:srgbClr val="143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2789238"/>
            <a:ext cx="7699375" cy="0"/>
          </a:xfrm>
          <a:prstGeom prst="line">
            <a:avLst/>
          </a:prstGeom>
          <a:ln w="28575" cmpd="sng">
            <a:solidFill>
              <a:srgbClr val="235A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722316" y="2848823"/>
            <a:ext cx="7792510" cy="954209"/>
          </a:xfrm>
        </p:spPr>
        <p:txBody>
          <a:bodyPr>
            <a:normAutofit/>
          </a:bodyPr>
          <a:lstStyle>
            <a:lvl1pPr marL="0" indent="0" algn="r">
              <a:buNone/>
              <a:defRPr sz="2400" b="0" i="1" baseline="0">
                <a:solidFill>
                  <a:schemeClr val="tx1">
                    <a:tint val="75000"/>
                  </a:schemeClr>
                </a:solidFill>
                <a:latin typeface="Palatino Linotype"/>
                <a:cs typeface="Palatino Linotyp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29176" y="1989546"/>
            <a:ext cx="7792510" cy="1277277"/>
          </a:xfrm>
        </p:spPr>
        <p:txBody>
          <a:bodyPr anchor="t">
            <a:normAutofit/>
          </a:bodyPr>
          <a:lstStyle>
            <a:lvl1pPr algn="l">
              <a:defRPr sz="4000" b="1" i="0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2D73FC4-C9B9-4C51-AA51-ADA91826A3DD}" type="datetime1">
              <a:rPr lang="en-US" smtClean="0"/>
              <a:t>6/16/2017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35675" y="4760913"/>
            <a:ext cx="2651125" cy="409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8674670A-36EC-42D0-9FB9-ADC0562D6DC7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4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46188"/>
            <a:ext cx="82296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4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  <p:sldLayoutId id="2147484786" r:id="rId12"/>
    <p:sldLayoutId id="2147484756" r:id="rId13"/>
    <p:sldLayoutId id="2147484757" r:id="rId14"/>
    <p:sldLayoutId id="2147484758" r:id="rId15"/>
    <p:sldLayoutId id="2147484759" r:id="rId16"/>
    <p:sldLayoutId id="2147484760" r:id="rId17"/>
    <p:sldLayoutId id="2147484761" r:id="rId18"/>
    <p:sldLayoutId id="2147484762" r:id="rId19"/>
    <p:sldLayoutId id="2147484763" r:id="rId20"/>
    <p:sldLayoutId id="2147484764" r:id="rId21"/>
    <p:sldLayoutId id="2147484765" r:id="rId22"/>
    <p:sldLayoutId id="2147484766" r:id="rId23"/>
    <p:sldLayoutId id="2147484767" r:id="rId24"/>
    <p:sldLayoutId id="2147484768" r:id="rId25"/>
    <p:sldLayoutId id="2147484769" r:id="rId26"/>
    <p:sldLayoutId id="2147484770" r:id="rId27"/>
    <p:sldLayoutId id="2147484771" r:id="rId28"/>
    <p:sldLayoutId id="2147484772" r:id="rId29"/>
    <p:sldLayoutId id="2147484773" r:id="rId30"/>
    <p:sldLayoutId id="2147484774" r:id="rId31"/>
    <p:sldLayoutId id="2147484775" r:id="rId32"/>
    <p:sldLayoutId id="2147484776" r:id="rId33"/>
    <p:sldLayoutId id="2147484777" r:id="rId34"/>
    <p:sldLayoutId id="2147484778" r:id="rId35"/>
    <p:sldLayoutId id="2147484741" r:id="rId36"/>
    <p:sldLayoutId id="2147484742" r:id="rId37"/>
    <p:sldLayoutId id="2147484743" r:id="rId38"/>
    <p:sldLayoutId id="2147484744" r:id="rId39"/>
    <p:sldLayoutId id="2147484779" r:id="rId40"/>
    <p:sldLayoutId id="2147484780" r:id="rId41"/>
    <p:sldLayoutId id="2147484781" r:id="rId42"/>
    <p:sldLayoutId id="2147484782" r:id="rId43"/>
    <p:sldLayoutId id="2147484783" r:id="rId44"/>
    <p:sldLayoutId id="2147484784" r:id="rId45"/>
    <p:sldLayoutId id="2147484785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29551A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9551A"/>
          </a:solidFill>
          <a:latin typeface="Palatino Linotype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9551A"/>
          </a:solidFill>
          <a:latin typeface="Palatino Linotype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9551A"/>
          </a:solidFill>
          <a:latin typeface="Palatino Linotype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9551A"/>
          </a:solidFill>
          <a:latin typeface="Palatino Linotype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17357" y="3777521"/>
            <a:ext cx="8694295" cy="83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endParaRPr lang="en-US" sz="2400" i="1">
              <a:solidFill>
                <a:srgbClr val="29551A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26"/>
          </p:nvPr>
        </p:nvPicPr>
        <p:blipFill>
          <a:blip r:embed="rId3"/>
          <a:stretch>
            <a:fillRect/>
          </a:stretch>
        </p:blipFill>
        <p:spPr>
          <a:xfrm>
            <a:off x="5429250" y="1337179"/>
            <a:ext cx="3125657" cy="2345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Logistics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23601" y="760287"/>
            <a:ext cx="4932170" cy="34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Free room on campus, easy to book before school starts</a:t>
            </a:r>
            <a:endParaRPr lang="en-US" sz="2400">
              <a:solidFill>
                <a:srgbClr val="000000"/>
              </a:solidFill>
            </a:endParaRPr>
          </a:p>
          <a:p>
            <a:r>
              <a:rPr lang="en-US" sz="2400"/>
              <a:t>Big grocery shopping trip night before and after 1</a:t>
            </a:r>
            <a:r>
              <a:rPr lang="en-US" sz="2400" baseline="30000"/>
              <a:t>st</a:t>
            </a:r>
            <a:r>
              <a:rPr lang="en-US" sz="2400"/>
              <a:t> day</a:t>
            </a:r>
            <a:endParaRPr lang="en-US" sz="2400">
              <a:solidFill>
                <a:srgbClr val="000000"/>
              </a:solidFill>
            </a:endParaRPr>
          </a:p>
          <a:p>
            <a:r>
              <a:rPr lang="en-US" sz="2400"/>
              <a:t>Zero waste event</a:t>
            </a:r>
            <a:endParaRPr lang="en-US" sz="2400">
              <a:solidFill>
                <a:srgbClr val="000000"/>
              </a:solidFill>
            </a:endParaRPr>
          </a:p>
          <a:p>
            <a:r>
              <a:rPr lang="en-US" sz="2400"/>
              <a:t>Room with open floor plan and mobile chairs and tables is ideal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98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/>
              <a:t>Project Cost </a:t>
            </a:r>
          </a:p>
          <a:p>
            <a:pPr lvl="1"/>
            <a:r>
              <a:rPr lang="en-US"/>
              <a:t>Staff Wages- (50 hours)</a:t>
            </a:r>
          </a:p>
          <a:p>
            <a:pPr lvl="1"/>
            <a:r>
              <a:rPr lang="en-US"/>
              <a:t>Materials and supplies- $461.19</a:t>
            </a:r>
          </a:p>
          <a:p>
            <a:pPr lvl="1"/>
            <a:endParaRPr lang="en-US" b="1"/>
          </a:p>
          <a:p>
            <a:r>
              <a:rPr lang="en-US"/>
              <a:t>Number of people reached by your program </a:t>
            </a:r>
          </a:p>
          <a:p>
            <a:pPr lvl="1"/>
            <a:r>
              <a:rPr lang="en-US"/>
              <a:t>30 student club leaders participated</a:t>
            </a:r>
          </a:p>
          <a:p>
            <a:pPr lvl="1"/>
            <a:r>
              <a:rPr lang="en-US"/>
              <a:t>15 staff and faculty attended presentations</a:t>
            </a:r>
          </a:p>
          <a:p>
            <a:pPr lvl="1"/>
            <a:r>
              <a:rPr lang="en-US"/>
              <a:t>Over 300 students positively affected by the early planning process of their club leaders</a:t>
            </a:r>
          </a:p>
          <a:p>
            <a:endParaRPr lang="en-US" b="1"/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41389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>
          <a:xfrm>
            <a:off x="504825" y="904875"/>
            <a:ext cx="3389542" cy="36512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Redundant</a:t>
            </a:r>
            <a:r>
              <a:rPr lang="en-US" dirty="0"/>
              <a:t>/ inefficient efforts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Great </a:t>
            </a:r>
            <a:r>
              <a:rPr lang="en-US" dirty="0"/>
              <a:t>ideas: poor implementation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Slow </a:t>
            </a:r>
            <a:r>
              <a:rPr lang="en-US" dirty="0"/>
              <a:t>yearly start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and 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4100" y="904875"/>
            <a:ext cx="3570025" cy="347787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Community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Building 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Leadership</a:t>
            </a:r>
            <a:r>
              <a:rPr lang="en-US" sz="2000" dirty="0" smtClean="0">
                <a:solidFill>
                  <a:srgbClr val="595959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US" sz="2000" dirty="0">
                <a:solidFill>
                  <a:srgbClr val="595959"/>
                </a:solidFill>
                <a:latin typeface="Arial"/>
                <a:ea typeface="MS PGothic"/>
                <a:cs typeface="Arial"/>
              </a:rPr>
              <a:t>Training</a:t>
            </a:r>
            <a:endParaRPr lang="en-US" sz="2000" dirty="0">
              <a:latin typeface="Arial"/>
              <a:ea typeface="MS PGothic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  <a:p>
            <a:r>
              <a:rPr lang="en-US" sz="2000" dirty="0" smtClean="0">
                <a:solidFill>
                  <a:srgbClr val="595959"/>
                </a:solidFill>
                <a:latin typeface="Arial"/>
                <a:ea typeface="MS PGothic"/>
                <a:cs typeface="Arial"/>
              </a:rPr>
              <a:t>Early </a:t>
            </a:r>
            <a:r>
              <a:rPr lang="en-US" sz="2000" dirty="0">
                <a:solidFill>
                  <a:srgbClr val="595959"/>
                </a:solidFill>
                <a:latin typeface="Arial"/>
                <a:ea typeface="MS PGothic"/>
                <a:cs typeface="Arial"/>
              </a:rPr>
              <a:t>Momentum </a:t>
            </a: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5" name="Arrow: Right 4"/>
          <p:cNvSpPr/>
          <p:nvPr/>
        </p:nvSpPr>
        <p:spPr>
          <a:xfrm>
            <a:off x="3395697" y="9525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/>
          <p:cNvSpPr/>
          <p:nvPr/>
        </p:nvSpPr>
        <p:spPr>
          <a:xfrm>
            <a:off x="3395697" y="21717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/>
          <p:cNvSpPr/>
          <p:nvPr/>
        </p:nvSpPr>
        <p:spPr>
          <a:xfrm>
            <a:off x="3427211" y="363855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Community Building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-Created space for connections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      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-Congruous idea creation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       -ex. EPC: Meeting and TGIF planning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-Developed network of sustainability leaders for the year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1153016"/>
            <a:ext cx="2735943" cy="2093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04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Leadership </a:t>
            </a:r>
            <a:r>
              <a:rPr lang="en-US" sz="2800" b="1" dirty="0"/>
              <a:t>Training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-Focus on the tangible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     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-Understanding of the system and </a:t>
            </a: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mechanisms </a:t>
            </a:r>
            <a:r>
              <a:rPr lang="en-US" dirty="0">
                <a:latin typeface="Arial"/>
                <a:cs typeface="Arial"/>
              </a:rPr>
              <a:t>of </a:t>
            </a:r>
            <a:r>
              <a:rPr lang="en-US" dirty="0" smtClean="0">
                <a:latin typeface="Arial"/>
                <a:cs typeface="Arial"/>
              </a:rPr>
              <a:t>change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-ex. RFC: CSA launch &amp; long-term space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-Identified student leaders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680" y="1177266"/>
            <a:ext cx="2920237" cy="2237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99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Early </a:t>
            </a:r>
            <a:r>
              <a:rPr lang="en-US" sz="2800" b="1" dirty="0"/>
              <a:t>Momentum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-Formed plans before school year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-Already planned tangible projects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       -Ex. Sustainability Team in EWB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-Connects recruitment and engagement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66" y="1096169"/>
            <a:ext cx="3074153" cy="2305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4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Pluses</a:t>
            </a:r>
          </a:p>
          <a:p>
            <a:r>
              <a:rPr lang="en-US" dirty="0"/>
              <a:t>Hosting the event immediately before school was a huge success</a:t>
            </a:r>
          </a:p>
          <a:p>
            <a:r>
              <a:rPr lang="en-US" dirty="0"/>
              <a:t>Students were energized by presenting to campus stakeholders</a:t>
            </a:r>
          </a:p>
          <a:p>
            <a:r>
              <a:rPr lang="en-US" dirty="0"/>
              <a:t>Students love healthy good food and veggies, even if it means they are making their own salads and sandwiches</a:t>
            </a:r>
          </a:p>
          <a:p>
            <a:pPr marL="0" indent="0">
              <a:buNone/>
            </a:pPr>
            <a:r>
              <a:rPr lang="en-US" dirty="0"/>
              <a:t>Deltas</a:t>
            </a:r>
          </a:p>
          <a:p>
            <a:r>
              <a:rPr lang="en-US" dirty="0"/>
              <a:t>2 full days is a lot to keep people engaged- this year we will do 1.5 days</a:t>
            </a:r>
          </a:p>
          <a:p>
            <a:r>
              <a:rPr lang="en-US" dirty="0"/>
              <a:t>Need to broaden our network of clubs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4886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>
          <a:xfrm>
            <a:off x="423600" y="979714"/>
            <a:ext cx="8318119" cy="3575861"/>
          </a:xfrm>
        </p:spPr>
        <p:txBody>
          <a:bodyPr/>
          <a:lstStyle/>
          <a:p>
            <a:pPr marL="57150" indent="0">
              <a:buNone/>
            </a:pPr>
            <a:r>
              <a:rPr lang="en-US" dirty="0" smtClean="0"/>
              <a:t>Continual </a:t>
            </a:r>
            <a:r>
              <a:rPr lang="en-US" dirty="0"/>
              <a:t>Community Building</a:t>
            </a:r>
          </a:p>
          <a:p>
            <a:pPr marL="457200" lvl="1" indent="0">
              <a:buNone/>
            </a:pPr>
            <a:r>
              <a:rPr lang="en-US" dirty="0"/>
              <a:t>-Through Empower Poly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Create </a:t>
            </a:r>
            <a:r>
              <a:rPr lang="en-US" dirty="0"/>
              <a:t>follow up training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/>
              <a:t>-Succession planning event in winter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Hosting </a:t>
            </a:r>
            <a:r>
              <a:rPr lang="en-US" dirty="0"/>
              <a:t>another larger summit Fall 2017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37" y="979714"/>
            <a:ext cx="3046464" cy="2284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88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/>
              <a:t>Sustainability.calpoly.edu</a:t>
            </a:r>
          </a:p>
        </p:txBody>
      </p:sp>
    </p:spTree>
    <p:extLst>
      <p:ext uri="{BB962C8B-B14F-4D97-AF65-F5344CB8AC3E}">
        <p14:creationId xmlns:p14="http://schemas.microsoft.com/office/powerpoint/2010/main" val="10504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818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1600"/>
              <a:t>Kylee Singh, Sustainability Coordinator</a:t>
            </a:r>
          </a:p>
          <a:p>
            <a:r>
              <a:rPr lang="en-US" sz="1600"/>
              <a:t>Ben Christensen, Green Campus Team Manager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9176" y="1600724"/>
            <a:ext cx="7792510" cy="1277277"/>
          </a:xfrm>
        </p:spPr>
        <p:txBody>
          <a:bodyPr>
            <a:normAutofit/>
          </a:bodyPr>
          <a:lstStyle/>
          <a:p>
            <a:r>
              <a:rPr lang="en-US" sz="2800"/>
              <a:t/>
            </a:r>
            <a:br>
              <a:rPr lang="en-US" sz="2800"/>
            </a:br>
            <a:r>
              <a:rPr lang="en-US" sz="2800"/>
              <a:t>Student Sustainability Leadership Summit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2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/>
              <a:t>Purpose</a:t>
            </a:r>
          </a:p>
          <a:p>
            <a:r>
              <a:rPr lang="en-US"/>
              <a:t>Goals</a:t>
            </a:r>
          </a:p>
          <a:p>
            <a:r>
              <a:rPr lang="en-US"/>
              <a:t>Logistics</a:t>
            </a:r>
          </a:p>
          <a:p>
            <a:r>
              <a:rPr lang="en-US"/>
              <a:t>Structure and Agenda Setting</a:t>
            </a:r>
          </a:p>
          <a:p>
            <a:r>
              <a:rPr lang="en-US"/>
              <a:t>Outcomes</a:t>
            </a:r>
          </a:p>
          <a:p>
            <a:r>
              <a:rPr lang="en-US"/>
              <a:t>Next steps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921" y="789103"/>
            <a:ext cx="4163929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1. Redundant/ inefficient efforts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2. Great ideas: poor implementation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3. Slow yearly start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757465"/>
            <a:ext cx="2383971" cy="1787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58" y="2321283"/>
            <a:ext cx="2979056" cy="2234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0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50" y="1009650"/>
            <a:ext cx="6748472" cy="236988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/>
                <a:cs typeface="Arial"/>
              </a:rPr>
              <a:t>Redundant</a:t>
            </a:r>
            <a:r>
              <a:rPr lang="en-US" sz="2800" b="1" dirty="0">
                <a:solidFill>
                  <a:srgbClr val="595959"/>
                </a:solidFill>
                <a:latin typeface="Arial"/>
                <a:cs typeface="Arial"/>
              </a:rPr>
              <a:t>/ inefficient efforts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-Fault of lack of communication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-Redundant work and goals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ea typeface="MS PGothic"/>
                <a:cs typeface="Arial"/>
              </a:rPr>
              <a:t>-Need for sustainable community building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8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>
          <a:xfrm>
            <a:off x="403189" y="967630"/>
            <a:ext cx="8343996" cy="344046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50" y="1009650"/>
            <a:ext cx="6748472" cy="310854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/>
                <a:cs typeface="Arial"/>
              </a:rPr>
              <a:t>Great </a:t>
            </a:r>
            <a:r>
              <a:rPr lang="en-US" sz="2800" b="1" dirty="0">
                <a:solidFill>
                  <a:srgbClr val="595959"/>
                </a:solidFill>
                <a:latin typeface="Arial"/>
                <a:cs typeface="Arial"/>
              </a:rPr>
              <a:t>Ideas: Poor Implementation</a:t>
            </a:r>
          </a:p>
          <a:p>
            <a:endParaRPr lang="en-US" sz="28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-Ideas are not feasible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-Lack of understanding of institutional support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Leadership/implementation learning (something students need)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7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>
          <a:xfrm>
            <a:off x="403189" y="967630"/>
            <a:ext cx="8343996" cy="344046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50" y="1009650"/>
            <a:ext cx="6748472" cy="3293209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/>
                <a:cs typeface="Arial"/>
              </a:rPr>
              <a:t>Slow </a:t>
            </a:r>
            <a:r>
              <a:rPr lang="en-US" sz="2800" b="1" dirty="0">
                <a:solidFill>
                  <a:srgbClr val="595959"/>
                </a:solidFill>
                <a:latin typeface="Arial"/>
                <a:cs typeface="Arial"/>
              </a:rPr>
              <a:t>Yearly Start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-Efforts require a set up phase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-Miss energy and availability of students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-Sets back yearly timeline</a:t>
            </a: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595959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8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6"/>
          </p:nvPr>
        </p:nvSpPr>
        <p:spPr>
          <a:xfrm>
            <a:off x="423601" y="1058238"/>
            <a:ext cx="4932170" cy="3497337"/>
          </a:xfrm>
        </p:spPr>
        <p:txBody>
          <a:bodyPr/>
          <a:lstStyle/>
          <a:p>
            <a:r>
              <a:rPr lang="en-US" sz="2400"/>
              <a:t>Build community </a:t>
            </a:r>
          </a:p>
          <a:p>
            <a:r>
              <a:rPr lang="en-US" sz="2400"/>
              <a:t>Draft work plans</a:t>
            </a:r>
          </a:p>
          <a:p>
            <a:r>
              <a:rPr lang="en-US" sz="2400"/>
              <a:t>Brainstorm partnerships </a:t>
            </a:r>
          </a:p>
          <a:p>
            <a:r>
              <a:rPr lang="en-US" sz="2400"/>
              <a:t>Develop a shared vision</a:t>
            </a:r>
          </a:p>
          <a:p>
            <a:r>
              <a:rPr lang="en-US" sz="2400"/>
              <a:t>Create a leadership training template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55" y="782319"/>
            <a:ext cx="3039044" cy="227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68" y="2835121"/>
            <a:ext cx="2275261" cy="1706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1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27"/>
          </p:nvPr>
        </p:nvSpPr>
        <p:spPr>
          <a:xfrm>
            <a:off x="423863" y="819475"/>
            <a:ext cx="3944283" cy="367033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Two full days, 8am to 5pm</a:t>
            </a:r>
          </a:p>
          <a:p>
            <a:r>
              <a:rPr lang="en-US">
                <a:latin typeface="Arial"/>
                <a:cs typeface="Arial"/>
              </a:rPr>
              <a:t>Agenda mix of presentations, trainings, and activities</a:t>
            </a:r>
          </a:p>
          <a:p>
            <a:r>
              <a:rPr lang="en-US">
                <a:latin typeface="Arial"/>
                <a:cs typeface="Arial"/>
              </a:rPr>
              <a:t>Using event as learn by doing example</a:t>
            </a:r>
          </a:p>
          <a:p>
            <a:r>
              <a:rPr lang="en-US">
                <a:latin typeface="Arial"/>
                <a:cs typeface="Arial"/>
              </a:rPr>
              <a:t>350.org great resource for training ideas, SOUL train the trainer, campus organizers</a:t>
            </a:r>
          </a:p>
          <a:p>
            <a:endParaRPr lang="en-US"/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Agenda 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25" y="657225"/>
            <a:ext cx="3252620" cy="393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5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P_PPT_STANDARD_V1" val="bFGnCw1I"/>
  <p:tag name="ARTICULATE_SLIDE_THUMBNAIL_REFRESH" val="1"/>
  <p:tag name="ARTICULATE_SLIDE_COUNT" val="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P_ppt_standard_v1">
  <a:themeElements>
    <a:clrScheme name="Cal Poly Theme 1">
      <a:dk1>
        <a:srgbClr val="000000"/>
      </a:dk1>
      <a:lt1>
        <a:sysClr val="window" lastClr="FFFFFF"/>
      </a:lt1>
      <a:dk2>
        <a:srgbClr val="143B1E"/>
      </a:dk2>
      <a:lt2>
        <a:srgbClr val="EEECE1"/>
      </a:lt2>
      <a:accent1>
        <a:srgbClr val="857756"/>
      </a:accent1>
      <a:accent2>
        <a:srgbClr val="7E7462"/>
      </a:accent2>
      <a:accent3>
        <a:srgbClr val="3B3523"/>
      </a:accent3>
      <a:accent4>
        <a:srgbClr val="4F512F"/>
      </a:accent4>
      <a:accent5>
        <a:srgbClr val="273015"/>
      </a:accent5>
      <a:accent6>
        <a:srgbClr val="C6C0B7"/>
      </a:accent6>
      <a:hlink>
        <a:srgbClr val="857756"/>
      </a:hlink>
      <a:folHlink>
        <a:srgbClr val="7E7462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>
          <a:defRPr sz="2800" dirty="0" smtClean="0">
            <a:solidFill>
              <a:srgbClr val="29551A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305</Words>
  <Application>Microsoft Office PowerPoint</Application>
  <PresentationFormat>On-screen Show (16:9)</PresentationFormat>
  <Paragraphs>147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Palatino Linotype</vt:lpstr>
      <vt:lpstr>CP_ppt_standard_v1</vt:lpstr>
      <vt:lpstr>PowerPoint Presentation</vt:lpstr>
      <vt:lpstr> Student Sustainability Leadership Summit</vt:lpstr>
      <vt:lpstr>Overview</vt:lpstr>
      <vt:lpstr>Purpose</vt:lpstr>
      <vt:lpstr>Purpose</vt:lpstr>
      <vt:lpstr>Purpose</vt:lpstr>
      <vt:lpstr>Purpose</vt:lpstr>
      <vt:lpstr>Goals</vt:lpstr>
      <vt:lpstr>Agenda </vt:lpstr>
      <vt:lpstr>Logistics</vt:lpstr>
      <vt:lpstr>Metrics</vt:lpstr>
      <vt:lpstr>Purpose and Outcomes</vt:lpstr>
      <vt:lpstr>Outcomes</vt:lpstr>
      <vt:lpstr>Outcomes</vt:lpstr>
      <vt:lpstr>Outcomes</vt:lpstr>
      <vt:lpstr>Lessons Learned</vt:lpstr>
      <vt:lpstr>Next Steps</vt:lpstr>
      <vt:lpstr>Sustainability.calpoly.edu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Kylee Singh</cp:lastModifiedBy>
  <cp:revision>4</cp:revision>
  <dcterms:modified xsi:type="dcterms:W3CDTF">2017-06-16T22:48:58Z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118AC62C-6063-445C-83E0-64D5A29EA3D4</vt:lpwstr>
  </property>
  <property fmtid="{D5CDD505-2E9C-101B-9397-08002B2CF9AE}" pid="3" name="ArticulatePath">
    <vt:lpwstr>Unconscious Bias in the Engineering Faculty Search Process_v3</vt:lpwstr>
  </property>
</Properties>
</file>